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93" r:id="rId2"/>
    <p:sldId id="256" r:id="rId3"/>
    <p:sldId id="264" r:id="rId4"/>
    <p:sldId id="295" r:id="rId5"/>
    <p:sldId id="296" r:id="rId6"/>
    <p:sldId id="297" r:id="rId7"/>
    <p:sldId id="298" r:id="rId8"/>
    <p:sldId id="299" r:id="rId9"/>
    <p:sldId id="300" r:id="rId10"/>
    <p:sldId id="301" r:id="rId11"/>
    <p:sldId id="302" r:id="rId12"/>
    <p:sldId id="308" r:id="rId13"/>
    <p:sldId id="309" r:id="rId14"/>
    <p:sldId id="307" r:id="rId15"/>
    <p:sldId id="310" r:id="rId16"/>
    <p:sldId id="311" r:id="rId17"/>
    <p:sldId id="312"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isser Eliane W.MSCIDS.1801" initials="AEW" lastIdx="3" clrIdx="0">
    <p:extLst>
      <p:ext uri="{19B8F6BF-5375-455C-9EA6-DF929625EA0E}">
        <p15:presenceInfo xmlns:p15="http://schemas.microsoft.com/office/powerpoint/2012/main" userId="Albisser Eliane W.MSCIDS.180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813" autoAdjust="0"/>
  </p:normalViewPr>
  <p:slideViewPr>
    <p:cSldViewPr snapToGrid="0" showGuides="1">
      <p:cViewPr>
        <p:scale>
          <a:sx n="89" d="100"/>
          <a:sy n="89" d="100"/>
        </p:scale>
        <p:origin x="1434"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62C90-9DC4-4CCD-9FBD-124E9200EA8D}" type="datetimeFigureOut">
              <a:rPr lang="de-CH" smtClean="0"/>
              <a:t>30.11.2019</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34803-3BA5-48C2-AA1C-A38136133958}" type="slidenum">
              <a:rPr lang="de-CH" smtClean="0"/>
              <a:t>‹Nr.›</a:t>
            </a:fld>
            <a:endParaRPr lang="de-CH"/>
          </a:p>
        </p:txBody>
      </p:sp>
    </p:spTree>
    <p:extLst>
      <p:ext uri="{BB962C8B-B14F-4D97-AF65-F5344CB8AC3E}">
        <p14:creationId xmlns:p14="http://schemas.microsoft.com/office/powerpoint/2010/main" val="26012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Number of created GuestCards 2018</a:t>
            </a:r>
          </a:p>
          <a:p>
            <a:endParaRPr lang="de-DE" dirty="0"/>
          </a:p>
          <a:p>
            <a:r>
              <a:rPr lang="de-DE" dirty="0"/>
              <a:t>387‘000 were actually given to Guests</a:t>
            </a:r>
          </a:p>
          <a:p>
            <a:endParaRPr lang="de-DE" dirty="0"/>
          </a:p>
          <a:p>
            <a:r>
              <a:rPr lang="de-DE" dirty="0"/>
              <a:t>300‘000 of them were printed</a:t>
            </a:r>
          </a:p>
          <a:p>
            <a:endParaRPr lang="de-DE" dirty="0"/>
          </a:p>
          <a:p>
            <a:r>
              <a:rPr lang="de-DE" dirty="0"/>
              <a:t>There is no app!</a:t>
            </a:r>
          </a:p>
        </p:txBody>
      </p:sp>
      <p:sp>
        <p:nvSpPr>
          <p:cNvPr id="4" name="Foliennummernplatzhalter 3"/>
          <p:cNvSpPr>
            <a:spLocks noGrp="1"/>
          </p:cNvSpPr>
          <p:nvPr>
            <p:ph type="sldNum" sz="quarter" idx="5"/>
          </p:nvPr>
        </p:nvSpPr>
        <p:spPr/>
        <p:txBody>
          <a:bodyPr/>
          <a:lstStyle/>
          <a:p>
            <a:fld id="{64734803-3BA5-48C2-AA1C-A38136133958}" type="slidenum">
              <a:rPr lang="de-CH" smtClean="0"/>
              <a:t>2</a:t>
            </a:fld>
            <a:endParaRPr lang="de-CH" dirty="0"/>
          </a:p>
        </p:txBody>
      </p:sp>
    </p:spTree>
    <p:extLst>
      <p:ext uri="{BB962C8B-B14F-4D97-AF65-F5344CB8AC3E}">
        <p14:creationId xmlns:p14="http://schemas.microsoft.com/office/powerpoint/2010/main" val="366837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4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35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204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18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27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2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fld id="{64734803-3BA5-48C2-AA1C-A38136133958}" type="slidenum">
              <a:rPr lang="de-CH" smtClean="0"/>
              <a:t>3</a:t>
            </a:fld>
            <a:endParaRPr lang="de-CH" dirty="0"/>
          </a:p>
        </p:txBody>
      </p:sp>
    </p:spTree>
    <p:extLst>
      <p:ext uri="{BB962C8B-B14F-4D97-AF65-F5344CB8AC3E}">
        <p14:creationId xmlns:p14="http://schemas.microsoft.com/office/powerpoint/2010/main" val="1718752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42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25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52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92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42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a:t>
            </a:r>
          </a:p>
          <a:p>
            <a:r>
              <a:rPr lang="en-US" sz="1200" b="0" i="0" u="none" strike="noStrike" kern="1200" baseline="0" dirty="0">
                <a:solidFill>
                  <a:schemeClr val="tx1"/>
                </a:solidFill>
                <a:latin typeface="+mn-lt"/>
                <a:ea typeface="+mn-ea"/>
                <a:cs typeface="+mn-cs"/>
              </a:rPr>
              <a:t>In the next 3 minutes, we will show you how to raise the guest card to the next level. guests, hotels, service providers, the tourism region of lucerne and the environment will benefit strongly from these optimizations.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a:t>
            </a:r>
          </a:p>
          <a:p>
            <a:r>
              <a:rPr lang="en-US" b="0" dirty="0"/>
              <a:t>In the last 30 hours, we have been working intensively on optimization options for the guest card. In a very heterogeneous team with experts from the fields of economics, philosophy and tourism, we came up with a convincing solution.</a:t>
            </a:r>
          </a:p>
          <a:p>
            <a:r>
              <a:rPr lang="en-US" b="0" dirty="0"/>
              <a:t>Thanks to the heterogeneous team, we were able to adopt different perspectives, including the guest's perspective.</a:t>
            </a:r>
          </a:p>
          <a:p>
            <a:endParaRPr lang="en-US" b="0" dirty="0"/>
          </a:p>
          <a:p>
            <a:r>
              <a:rPr lang="en-US" b="1" dirty="0"/>
              <a:t>D:</a:t>
            </a:r>
          </a:p>
          <a:p>
            <a:r>
              <a:rPr lang="en-US" b="0" dirty="0"/>
              <a:t>What we need from you is full attention. You don't have to take notes. We have documented all results on the official hackdays page.</a:t>
            </a:r>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9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734803-3BA5-48C2-AA1C-A38136133958}"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CH"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5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149A1-F497-4F74-BBCE-63BE677287B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20FC62D9-32CA-4556-971B-0F41A17097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A0500F1B-3D3D-4A74-9ADA-2A5D2BF89E4D}"/>
              </a:ext>
            </a:extLst>
          </p:cNvPr>
          <p:cNvSpPr>
            <a:spLocks noGrp="1"/>
          </p:cNvSpPr>
          <p:nvPr>
            <p:ph type="dt" sz="half" idx="10"/>
          </p:nvPr>
        </p:nvSpPr>
        <p:spPr/>
        <p:txBody>
          <a:bodyPr/>
          <a:lstStyle/>
          <a:p>
            <a:fld id="{34DC420C-8C3C-4F7C-B3B9-A00006C8F582}" type="datetime1">
              <a:rPr lang="de-CH" smtClean="0"/>
              <a:t>30.11.2019</a:t>
            </a:fld>
            <a:endParaRPr lang="de-CH"/>
          </a:p>
        </p:txBody>
      </p:sp>
      <p:sp>
        <p:nvSpPr>
          <p:cNvPr id="5" name="Fußzeilenplatzhalter 4">
            <a:extLst>
              <a:ext uri="{FF2B5EF4-FFF2-40B4-BE49-F238E27FC236}">
                <a16:creationId xmlns:a16="http://schemas.microsoft.com/office/drawing/2014/main" id="{FE6DFAF7-8E03-4E66-8EA1-5C7493694D4A}"/>
              </a:ext>
            </a:extLst>
          </p:cNvPr>
          <p:cNvSpPr>
            <a:spLocks noGrp="1"/>
          </p:cNvSpPr>
          <p:nvPr>
            <p:ph type="ftr" sz="quarter" idx="11"/>
          </p:nvPr>
        </p:nvSpPr>
        <p:spPr/>
        <p:txBody>
          <a:bodyPr/>
          <a:lstStyle/>
          <a:p>
            <a:r>
              <a:rPr lang="de-CH"/>
              <a:t>E. Albisser, D. Gabler, S. Inglin, M. Wechsler</a:t>
            </a:r>
          </a:p>
        </p:txBody>
      </p:sp>
      <p:sp>
        <p:nvSpPr>
          <p:cNvPr id="6" name="Foliennummernplatzhalter 5">
            <a:extLst>
              <a:ext uri="{FF2B5EF4-FFF2-40B4-BE49-F238E27FC236}">
                <a16:creationId xmlns:a16="http://schemas.microsoft.com/office/drawing/2014/main" id="{0B9AC7EC-D069-4AC7-8CD3-4FB937E402DF}"/>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67012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67449-7230-4DB2-94F9-950DE4071775}"/>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D55B140-059E-4F82-87C3-6C8104F05AC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A96AAB7-80EF-49EC-8C54-FEFEDBC3FD5F}"/>
              </a:ext>
            </a:extLst>
          </p:cNvPr>
          <p:cNvSpPr>
            <a:spLocks noGrp="1"/>
          </p:cNvSpPr>
          <p:nvPr>
            <p:ph type="dt" sz="half" idx="10"/>
          </p:nvPr>
        </p:nvSpPr>
        <p:spPr/>
        <p:txBody>
          <a:bodyPr/>
          <a:lstStyle/>
          <a:p>
            <a:fld id="{B3CD980C-F433-40A4-90E8-8B807935F94F}" type="datetime1">
              <a:rPr lang="de-CH" smtClean="0"/>
              <a:t>30.11.2019</a:t>
            </a:fld>
            <a:endParaRPr lang="de-CH"/>
          </a:p>
        </p:txBody>
      </p:sp>
      <p:sp>
        <p:nvSpPr>
          <p:cNvPr id="5" name="Fußzeilenplatzhalter 4">
            <a:extLst>
              <a:ext uri="{FF2B5EF4-FFF2-40B4-BE49-F238E27FC236}">
                <a16:creationId xmlns:a16="http://schemas.microsoft.com/office/drawing/2014/main" id="{0F891F8C-B711-43F3-BB9B-8017C2165C1F}"/>
              </a:ext>
            </a:extLst>
          </p:cNvPr>
          <p:cNvSpPr>
            <a:spLocks noGrp="1"/>
          </p:cNvSpPr>
          <p:nvPr>
            <p:ph type="ftr" sz="quarter" idx="11"/>
          </p:nvPr>
        </p:nvSpPr>
        <p:spPr/>
        <p:txBody>
          <a:bodyPr/>
          <a:lstStyle/>
          <a:p>
            <a:r>
              <a:rPr lang="de-CH"/>
              <a:t>E. Albisser, D. Gabler, S. Inglin, M. Wechsler</a:t>
            </a:r>
          </a:p>
        </p:txBody>
      </p:sp>
      <p:sp>
        <p:nvSpPr>
          <p:cNvPr id="6" name="Foliennummernplatzhalter 5">
            <a:extLst>
              <a:ext uri="{FF2B5EF4-FFF2-40B4-BE49-F238E27FC236}">
                <a16:creationId xmlns:a16="http://schemas.microsoft.com/office/drawing/2014/main" id="{E07D4E6F-8D8E-4C08-BCC0-93E6D293DD8C}"/>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3363398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646D21C-63B4-41D2-AED9-8732BCF8083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AF6AF9ED-755E-4E4C-A474-75129A41533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D4EBF24-357D-40CE-BA2A-01A66DCC2AE8}"/>
              </a:ext>
            </a:extLst>
          </p:cNvPr>
          <p:cNvSpPr>
            <a:spLocks noGrp="1"/>
          </p:cNvSpPr>
          <p:nvPr>
            <p:ph type="dt" sz="half" idx="10"/>
          </p:nvPr>
        </p:nvSpPr>
        <p:spPr/>
        <p:txBody>
          <a:bodyPr/>
          <a:lstStyle/>
          <a:p>
            <a:fld id="{AC7C567F-7F1A-4286-8074-2F28DD0C3850}" type="datetime1">
              <a:rPr lang="de-CH" smtClean="0"/>
              <a:t>30.11.2019</a:t>
            </a:fld>
            <a:endParaRPr lang="de-CH"/>
          </a:p>
        </p:txBody>
      </p:sp>
      <p:sp>
        <p:nvSpPr>
          <p:cNvPr id="5" name="Fußzeilenplatzhalter 4">
            <a:extLst>
              <a:ext uri="{FF2B5EF4-FFF2-40B4-BE49-F238E27FC236}">
                <a16:creationId xmlns:a16="http://schemas.microsoft.com/office/drawing/2014/main" id="{6A820864-361B-47F4-B34B-7D5631173958}"/>
              </a:ext>
            </a:extLst>
          </p:cNvPr>
          <p:cNvSpPr>
            <a:spLocks noGrp="1"/>
          </p:cNvSpPr>
          <p:nvPr>
            <p:ph type="ftr" sz="quarter" idx="11"/>
          </p:nvPr>
        </p:nvSpPr>
        <p:spPr/>
        <p:txBody>
          <a:bodyPr/>
          <a:lstStyle/>
          <a:p>
            <a:r>
              <a:rPr lang="de-CH"/>
              <a:t>E. Albisser, D. Gabler, S. Inglin, M. Wechsler</a:t>
            </a:r>
          </a:p>
        </p:txBody>
      </p:sp>
      <p:sp>
        <p:nvSpPr>
          <p:cNvPr id="6" name="Foliennummernplatzhalter 5">
            <a:extLst>
              <a:ext uri="{FF2B5EF4-FFF2-40B4-BE49-F238E27FC236}">
                <a16:creationId xmlns:a16="http://schemas.microsoft.com/office/drawing/2014/main" id="{26412F08-F3D5-47B3-9ED5-477DF1056DAF}"/>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37457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2A027-2E4B-43AC-B334-D2FE4DFA418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4707A631-8982-4A42-9527-F41265C4085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18CF49D9-FBD0-4880-8F24-A01AD4D69F16}"/>
              </a:ext>
            </a:extLst>
          </p:cNvPr>
          <p:cNvSpPr>
            <a:spLocks noGrp="1"/>
          </p:cNvSpPr>
          <p:nvPr>
            <p:ph type="dt" sz="half" idx="10"/>
          </p:nvPr>
        </p:nvSpPr>
        <p:spPr/>
        <p:txBody>
          <a:bodyPr/>
          <a:lstStyle/>
          <a:p>
            <a:fld id="{4B365E83-F7B1-4E35-90AC-5B1E997D5402}" type="datetime1">
              <a:rPr lang="de-CH" smtClean="0"/>
              <a:t>30.11.2019</a:t>
            </a:fld>
            <a:endParaRPr lang="de-CH"/>
          </a:p>
        </p:txBody>
      </p:sp>
      <p:sp>
        <p:nvSpPr>
          <p:cNvPr id="5" name="Fußzeilenplatzhalter 4">
            <a:extLst>
              <a:ext uri="{FF2B5EF4-FFF2-40B4-BE49-F238E27FC236}">
                <a16:creationId xmlns:a16="http://schemas.microsoft.com/office/drawing/2014/main" id="{3EFC9B1B-AE05-4CF9-84F0-F810D3B756D8}"/>
              </a:ext>
            </a:extLst>
          </p:cNvPr>
          <p:cNvSpPr>
            <a:spLocks noGrp="1"/>
          </p:cNvSpPr>
          <p:nvPr>
            <p:ph type="ftr" sz="quarter" idx="11"/>
          </p:nvPr>
        </p:nvSpPr>
        <p:spPr/>
        <p:txBody>
          <a:bodyPr/>
          <a:lstStyle/>
          <a:p>
            <a:r>
              <a:rPr lang="de-CH"/>
              <a:t>E. Albisser, D. Gabler, S. Inglin, M. Wechsler</a:t>
            </a:r>
          </a:p>
        </p:txBody>
      </p:sp>
      <p:sp>
        <p:nvSpPr>
          <p:cNvPr id="6" name="Foliennummernplatzhalter 5">
            <a:extLst>
              <a:ext uri="{FF2B5EF4-FFF2-40B4-BE49-F238E27FC236}">
                <a16:creationId xmlns:a16="http://schemas.microsoft.com/office/drawing/2014/main" id="{DD8C31F7-87DF-4105-8C56-B13FE81415B3}"/>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438891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C6397-D636-4352-9D3C-5034780F8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C2575308-E498-4E89-80BB-715B5DA4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BCEB036-3F93-4683-B1E1-B3AF6744C79C}"/>
              </a:ext>
            </a:extLst>
          </p:cNvPr>
          <p:cNvSpPr>
            <a:spLocks noGrp="1"/>
          </p:cNvSpPr>
          <p:nvPr>
            <p:ph type="dt" sz="half" idx="10"/>
          </p:nvPr>
        </p:nvSpPr>
        <p:spPr/>
        <p:txBody>
          <a:bodyPr/>
          <a:lstStyle/>
          <a:p>
            <a:fld id="{29C4134C-2537-4C89-8426-95DB4EA0EAD5}" type="datetime1">
              <a:rPr lang="de-CH" smtClean="0"/>
              <a:t>30.11.2019</a:t>
            </a:fld>
            <a:endParaRPr lang="de-CH"/>
          </a:p>
        </p:txBody>
      </p:sp>
      <p:sp>
        <p:nvSpPr>
          <p:cNvPr id="5" name="Fußzeilenplatzhalter 4">
            <a:extLst>
              <a:ext uri="{FF2B5EF4-FFF2-40B4-BE49-F238E27FC236}">
                <a16:creationId xmlns:a16="http://schemas.microsoft.com/office/drawing/2014/main" id="{2CE90D17-9762-409E-8743-B1029523A99F}"/>
              </a:ext>
            </a:extLst>
          </p:cNvPr>
          <p:cNvSpPr>
            <a:spLocks noGrp="1"/>
          </p:cNvSpPr>
          <p:nvPr>
            <p:ph type="ftr" sz="quarter" idx="11"/>
          </p:nvPr>
        </p:nvSpPr>
        <p:spPr/>
        <p:txBody>
          <a:bodyPr/>
          <a:lstStyle/>
          <a:p>
            <a:r>
              <a:rPr lang="de-CH"/>
              <a:t>E. Albisser, D. Gabler, S. Inglin, M. Wechsler</a:t>
            </a:r>
          </a:p>
        </p:txBody>
      </p:sp>
      <p:sp>
        <p:nvSpPr>
          <p:cNvPr id="6" name="Foliennummernplatzhalter 5">
            <a:extLst>
              <a:ext uri="{FF2B5EF4-FFF2-40B4-BE49-F238E27FC236}">
                <a16:creationId xmlns:a16="http://schemas.microsoft.com/office/drawing/2014/main" id="{F4265583-D332-4641-A7A4-C595BF08D90E}"/>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195728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203DC7-3856-4E21-A532-11B661166A7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A592F364-64C9-4753-8343-CBF4E3AC3B4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1D1559B3-C736-438A-AF96-EB900AF111F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E061383-61DB-44CE-A2A9-4D8AF439DF84}"/>
              </a:ext>
            </a:extLst>
          </p:cNvPr>
          <p:cNvSpPr>
            <a:spLocks noGrp="1"/>
          </p:cNvSpPr>
          <p:nvPr>
            <p:ph type="dt" sz="half" idx="10"/>
          </p:nvPr>
        </p:nvSpPr>
        <p:spPr/>
        <p:txBody>
          <a:bodyPr/>
          <a:lstStyle/>
          <a:p>
            <a:fld id="{90109743-A473-4F07-B777-A20574D768D8}" type="datetime1">
              <a:rPr lang="de-CH" smtClean="0"/>
              <a:t>30.11.2019</a:t>
            </a:fld>
            <a:endParaRPr lang="de-CH"/>
          </a:p>
        </p:txBody>
      </p:sp>
      <p:sp>
        <p:nvSpPr>
          <p:cNvPr id="6" name="Fußzeilenplatzhalter 5">
            <a:extLst>
              <a:ext uri="{FF2B5EF4-FFF2-40B4-BE49-F238E27FC236}">
                <a16:creationId xmlns:a16="http://schemas.microsoft.com/office/drawing/2014/main" id="{C3DE9FF4-71CD-46AA-AC25-5788ABA1BE63}"/>
              </a:ext>
            </a:extLst>
          </p:cNvPr>
          <p:cNvSpPr>
            <a:spLocks noGrp="1"/>
          </p:cNvSpPr>
          <p:nvPr>
            <p:ph type="ftr" sz="quarter" idx="11"/>
          </p:nvPr>
        </p:nvSpPr>
        <p:spPr/>
        <p:txBody>
          <a:bodyPr/>
          <a:lstStyle/>
          <a:p>
            <a:r>
              <a:rPr lang="de-CH"/>
              <a:t>E. Albisser, D. Gabler, S. Inglin, M. Wechsler</a:t>
            </a:r>
          </a:p>
        </p:txBody>
      </p:sp>
      <p:sp>
        <p:nvSpPr>
          <p:cNvPr id="7" name="Foliennummernplatzhalter 6">
            <a:extLst>
              <a:ext uri="{FF2B5EF4-FFF2-40B4-BE49-F238E27FC236}">
                <a16:creationId xmlns:a16="http://schemas.microsoft.com/office/drawing/2014/main" id="{855DC432-684B-414B-8068-E2091214892E}"/>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3086284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B0B6CF-5129-4866-A142-326640298422}"/>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079936F7-D495-4246-B84B-DDA1E05C4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482E780-A5AB-4795-9ABE-4732A3EF7A4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CE314441-3455-42C2-87E3-3EAFD4A992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3F63D0-70A6-433F-961B-4EAEFD2F2C9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35C88DD7-909C-4583-987D-050018B76CF6}"/>
              </a:ext>
            </a:extLst>
          </p:cNvPr>
          <p:cNvSpPr>
            <a:spLocks noGrp="1"/>
          </p:cNvSpPr>
          <p:nvPr>
            <p:ph type="dt" sz="half" idx="10"/>
          </p:nvPr>
        </p:nvSpPr>
        <p:spPr/>
        <p:txBody>
          <a:bodyPr/>
          <a:lstStyle/>
          <a:p>
            <a:fld id="{FE9F1F08-86B2-4B7B-86AC-CA76C6F6220B}" type="datetime1">
              <a:rPr lang="de-CH" smtClean="0"/>
              <a:t>30.11.2019</a:t>
            </a:fld>
            <a:endParaRPr lang="de-CH"/>
          </a:p>
        </p:txBody>
      </p:sp>
      <p:sp>
        <p:nvSpPr>
          <p:cNvPr id="8" name="Fußzeilenplatzhalter 7">
            <a:extLst>
              <a:ext uri="{FF2B5EF4-FFF2-40B4-BE49-F238E27FC236}">
                <a16:creationId xmlns:a16="http://schemas.microsoft.com/office/drawing/2014/main" id="{D71ADCD9-8170-49E0-87BC-759124D5DAE4}"/>
              </a:ext>
            </a:extLst>
          </p:cNvPr>
          <p:cNvSpPr>
            <a:spLocks noGrp="1"/>
          </p:cNvSpPr>
          <p:nvPr>
            <p:ph type="ftr" sz="quarter" idx="11"/>
          </p:nvPr>
        </p:nvSpPr>
        <p:spPr/>
        <p:txBody>
          <a:bodyPr/>
          <a:lstStyle/>
          <a:p>
            <a:r>
              <a:rPr lang="de-CH"/>
              <a:t>E. Albisser, D. Gabler, S. Inglin, M. Wechsler</a:t>
            </a:r>
          </a:p>
        </p:txBody>
      </p:sp>
      <p:sp>
        <p:nvSpPr>
          <p:cNvPr id="9" name="Foliennummernplatzhalter 8">
            <a:extLst>
              <a:ext uri="{FF2B5EF4-FFF2-40B4-BE49-F238E27FC236}">
                <a16:creationId xmlns:a16="http://schemas.microsoft.com/office/drawing/2014/main" id="{110A207C-04F3-476D-9386-CEB49395A42B}"/>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140335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21B418-4E11-4116-A908-A74B849EEFA8}"/>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278BEF10-CE16-4A08-977B-C0F68EFD9130}"/>
              </a:ext>
            </a:extLst>
          </p:cNvPr>
          <p:cNvSpPr>
            <a:spLocks noGrp="1"/>
          </p:cNvSpPr>
          <p:nvPr>
            <p:ph type="dt" sz="half" idx="10"/>
          </p:nvPr>
        </p:nvSpPr>
        <p:spPr/>
        <p:txBody>
          <a:bodyPr/>
          <a:lstStyle/>
          <a:p>
            <a:fld id="{12F4B5A0-3DCC-42F2-BA19-6C5FD60BC049}" type="datetime1">
              <a:rPr lang="de-CH" smtClean="0"/>
              <a:t>30.11.2019</a:t>
            </a:fld>
            <a:endParaRPr lang="de-CH"/>
          </a:p>
        </p:txBody>
      </p:sp>
      <p:sp>
        <p:nvSpPr>
          <p:cNvPr id="4" name="Fußzeilenplatzhalter 3">
            <a:extLst>
              <a:ext uri="{FF2B5EF4-FFF2-40B4-BE49-F238E27FC236}">
                <a16:creationId xmlns:a16="http://schemas.microsoft.com/office/drawing/2014/main" id="{C726AA55-6143-44A4-959A-1F6B553BFEE2}"/>
              </a:ext>
            </a:extLst>
          </p:cNvPr>
          <p:cNvSpPr>
            <a:spLocks noGrp="1"/>
          </p:cNvSpPr>
          <p:nvPr>
            <p:ph type="ftr" sz="quarter" idx="11"/>
          </p:nvPr>
        </p:nvSpPr>
        <p:spPr/>
        <p:txBody>
          <a:bodyPr/>
          <a:lstStyle/>
          <a:p>
            <a:r>
              <a:rPr lang="de-CH"/>
              <a:t>E. Albisser, D. Gabler, S. Inglin, M. Wechsler</a:t>
            </a:r>
          </a:p>
        </p:txBody>
      </p:sp>
      <p:sp>
        <p:nvSpPr>
          <p:cNvPr id="5" name="Foliennummernplatzhalter 4">
            <a:extLst>
              <a:ext uri="{FF2B5EF4-FFF2-40B4-BE49-F238E27FC236}">
                <a16:creationId xmlns:a16="http://schemas.microsoft.com/office/drawing/2014/main" id="{14676DAF-DAE1-4CBE-8A79-8F53D4B06D3F}"/>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333066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737945D-6BE9-4CBE-8CA8-774D6B1EA55F}"/>
              </a:ext>
            </a:extLst>
          </p:cNvPr>
          <p:cNvSpPr>
            <a:spLocks noGrp="1"/>
          </p:cNvSpPr>
          <p:nvPr>
            <p:ph type="dt" sz="half" idx="10"/>
          </p:nvPr>
        </p:nvSpPr>
        <p:spPr/>
        <p:txBody>
          <a:bodyPr/>
          <a:lstStyle/>
          <a:p>
            <a:fld id="{347F1ABE-933F-45A4-B549-AD597309CEBD}" type="datetime1">
              <a:rPr lang="de-CH" smtClean="0"/>
              <a:t>30.11.2019</a:t>
            </a:fld>
            <a:endParaRPr lang="de-CH"/>
          </a:p>
        </p:txBody>
      </p:sp>
      <p:sp>
        <p:nvSpPr>
          <p:cNvPr id="3" name="Fußzeilenplatzhalter 2">
            <a:extLst>
              <a:ext uri="{FF2B5EF4-FFF2-40B4-BE49-F238E27FC236}">
                <a16:creationId xmlns:a16="http://schemas.microsoft.com/office/drawing/2014/main" id="{950229B2-0F5A-4AFB-96B7-B93B5791B384}"/>
              </a:ext>
            </a:extLst>
          </p:cNvPr>
          <p:cNvSpPr>
            <a:spLocks noGrp="1"/>
          </p:cNvSpPr>
          <p:nvPr>
            <p:ph type="ftr" sz="quarter" idx="11"/>
          </p:nvPr>
        </p:nvSpPr>
        <p:spPr/>
        <p:txBody>
          <a:bodyPr/>
          <a:lstStyle/>
          <a:p>
            <a:r>
              <a:rPr lang="de-CH"/>
              <a:t>E. Albisser, D. Gabler, S. Inglin, M. Wechsler</a:t>
            </a:r>
          </a:p>
        </p:txBody>
      </p:sp>
      <p:sp>
        <p:nvSpPr>
          <p:cNvPr id="4" name="Foliennummernplatzhalter 3">
            <a:extLst>
              <a:ext uri="{FF2B5EF4-FFF2-40B4-BE49-F238E27FC236}">
                <a16:creationId xmlns:a16="http://schemas.microsoft.com/office/drawing/2014/main" id="{EF1A93E4-3310-49BB-87BB-6927B9D46098}"/>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70398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9BAA9-4EBB-4C14-A002-37186EE5C5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1E86B962-945A-4B76-AA19-0CD9077A3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022B9839-C8DA-4938-B8BC-0D9BB462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651DA05-F47D-4372-98A9-8C60EECAAE80}"/>
              </a:ext>
            </a:extLst>
          </p:cNvPr>
          <p:cNvSpPr>
            <a:spLocks noGrp="1"/>
          </p:cNvSpPr>
          <p:nvPr>
            <p:ph type="dt" sz="half" idx="10"/>
          </p:nvPr>
        </p:nvSpPr>
        <p:spPr/>
        <p:txBody>
          <a:bodyPr/>
          <a:lstStyle/>
          <a:p>
            <a:fld id="{60380277-7828-4977-8049-B61ABA218B50}" type="datetime1">
              <a:rPr lang="de-CH" smtClean="0"/>
              <a:t>30.11.2019</a:t>
            </a:fld>
            <a:endParaRPr lang="de-CH"/>
          </a:p>
        </p:txBody>
      </p:sp>
      <p:sp>
        <p:nvSpPr>
          <p:cNvPr id="6" name="Fußzeilenplatzhalter 5">
            <a:extLst>
              <a:ext uri="{FF2B5EF4-FFF2-40B4-BE49-F238E27FC236}">
                <a16:creationId xmlns:a16="http://schemas.microsoft.com/office/drawing/2014/main" id="{E9B6183C-D9ED-471F-80A5-C11BC33803CD}"/>
              </a:ext>
            </a:extLst>
          </p:cNvPr>
          <p:cNvSpPr>
            <a:spLocks noGrp="1"/>
          </p:cNvSpPr>
          <p:nvPr>
            <p:ph type="ftr" sz="quarter" idx="11"/>
          </p:nvPr>
        </p:nvSpPr>
        <p:spPr/>
        <p:txBody>
          <a:bodyPr/>
          <a:lstStyle/>
          <a:p>
            <a:r>
              <a:rPr lang="de-CH"/>
              <a:t>E. Albisser, D. Gabler, S. Inglin, M. Wechsler</a:t>
            </a:r>
          </a:p>
        </p:txBody>
      </p:sp>
      <p:sp>
        <p:nvSpPr>
          <p:cNvPr id="7" name="Foliennummernplatzhalter 6">
            <a:extLst>
              <a:ext uri="{FF2B5EF4-FFF2-40B4-BE49-F238E27FC236}">
                <a16:creationId xmlns:a16="http://schemas.microsoft.com/office/drawing/2014/main" id="{A0A9DFFB-969A-4188-AFE4-5CA563592A56}"/>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96713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DB3484-06DF-40C8-A3A4-CD73B4726D1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251423C-7C4E-4529-91FD-75268150D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37D51B56-A6E8-456B-9292-51DD2F41F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448E216-056D-4DF7-B7F2-5E4F55B3610B}"/>
              </a:ext>
            </a:extLst>
          </p:cNvPr>
          <p:cNvSpPr>
            <a:spLocks noGrp="1"/>
          </p:cNvSpPr>
          <p:nvPr>
            <p:ph type="dt" sz="half" idx="10"/>
          </p:nvPr>
        </p:nvSpPr>
        <p:spPr/>
        <p:txBody>
          <a:bodyPr/>
          <a:lstStyle/>
          <a:p>
            <a:fld id="{5597355E-4EA7-4FC4-A9C0-D5215FD0B579}" type="datetime1">
              <a:rPr lang="de-CH" smtClean="0"/>
              <a:t>30.11.2019</a:t>
            </a:fld>
            <a:endParaRPr lang="de-CH"/>
          </a:p>
        </p:txBody>
      </p:sp>
      <p:sp>
        <p:nvSpPr>
          <p:cNvPr id="6" name="Fußzeilenplatzhalter 5">
            <a:extLst>
              <a:ext uri="{FF2B5EF4-FFF2-40B4-BE49-F238E27FC236}">
                <a16:creationId xmlns:a16="http://schemas.microsoft.com/office/drawing/2014/main" id="{4B05C8F8-A19E-46B7-B2A5-138EAD65A646}"/>
              </a:ext>
            </a:extLst>
          </p:cNvPr>
          <p:cNvSpPr>
            <a:spLocks noGrp="1"/>
          </p:cNvSpPr>
          <p:nvPr>
            <p:ph type="ftr" sz="quarter" idx="11"/>
          </p:nvPr>
        </p:nvSpPr>
        <p:spPr/>
        <p:txBody>
          <a:bodyPr/>
          <a:lstStyle/>
          <a:p>
            <a:r>
              <a:rPr lang="de-CH"/>
              <a:t>E. Albisser, D. Gabler, S. Inglin, M. Wechsler</a:t>
            </a:r>
          </a:p>
        </p:txBody>
      </p:sp>
      <p:sp>
        <p:nvSpPr>
          <p:cNvPr id="7" name="Foliennummernplatzhalter 6">
            <a:extLst>
              <a:ext uri="{FF2B5EF4-FFF2-40B4-BE49-F238E27FC236}">
                <a16:creationId xmlns:a16="http://schemas.microsoft.com/office/drawing/2014/main" id="{3283296D-8903-4707-A138-DDC4231A0E60}"/>
              </a:ext>
            </a:extLst>
          </p:cNvPr>
          <p:cNvSpPr>
            <a:spLocks noGrp="1"/>
          </p:cNvSpPr>
          <p:nvPr>
            <p:ph type="sldNum" sz="quarter" idx="12"/>
          </p:nvPr>
        </p:nvSpPr>
        <p:spPr/>
        <p:txBody>
          <a:bodyPr/>
          <a:lstStyle/>
          <a:p>
            <a:fld id="{62DC69EA-9C75-4B80-8760-643CABA5F357}" type="slidenum">
              <a:rPr lang="de-CH" smtClean="0"/>
              <a:t>‹Nr.›</a:t>
            </a:fld>
            <a:endParaRPr lang="de-CH"/>
          </a:p>
        </p:txBody>
      </p:sp>
    </p:spTree>
    <p:extLst>
      <p:ext uri="{BB962C8B-B14F-4D97-AF65-F5344CB8AC3E}">
        <p14:creationId xmlns:p14="http://schemas.microsoft.com/office/powerpoint/2010/main" val="244943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FA3BA1F-2D1D-4583-9D5C-2A00B4AC1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8F08E60-293F-4C71-AD55-A72C40A5A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FBE88FA-A2A6-4306-ACFE-69D3A4266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A7BDA-A502-4CFF-A9BA-4DD3F4CDE56E}" type="datetime1">
              <a:rPr lang="de-CH" smtClean="0"/>
              <a:t>30.11.2019</a:t>
            </a:fld>
            <a:endParaRPr lang="de-CH"/>
          </a:p>
        </p:txBody>
      </p:sp>
      <p:sp>
        <p:nvSpPr>
          <p:cNvPr id="5" name="Fußzeilenplatzhalter 4">
            <a:extLst>
              <a:ext uri="{FF2B5EF4-FFF2-40B4-BE49-F238E27FC236}">
                <a16:creationId xmlns:a16="http://schemas.microsoft.com/office/drawing/2014/main" id="{ADB4ABBD-5CB7-4EE5-B5F2-A20DD91BB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CH"/>
              <a:t>E. Albisser, D. Gabler, S. Inglin, M. Wechsler</a:t>
            </a:r>
          </a:p>
        </p:txBody>
      </p:sp>
      <p:sp>
        <p:nvSpPr>
          <p:cNvPr id="6" name="Foliennummernplatzhalter 5">
            <a:extLst>
              <a:ext uri="{FF2B5EF4-FFF2-40B4-BE49-F238E27FC236}">
                <a16:creationId xmlns:a16="http://schemas.microsoft.com/office/drawing/2014/main" id="{45F11A2D-2772-4AEA-A596-6925087E2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C69EA-9C75-4B80-8760-643CABA5F357}" type="slidenum">
              <a:rPr lang="de-CH" smtClean="0"/>
              <a:t>‹Nr.›</a:t>
            </a:fld>
            <a:endParaRPr lang="de-CH"/>
          </a:p>
        </p:txBody>
      </p:sp>
    </p:spTree>
    <p:extLst>
      <p:ext uri="{BB962C8B-B14F-4D97-AF65-F5344CB8AC3E}">
        <p14:creationId xmlns:p14="http://schemas.microsoft.com/office/powerpoint/2010/main" val="680226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notesSlide" Target="../notesSlides/notesSlide9.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svg"/><Relationship Id="rId5" Type="http://schemas.openxmlformats.org/officeDocument/2006/relationships/image" Target="../media/image11.pn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svg"/><Relationship Id="rId9" Type="http://schemas.openxmlformats.org/officeDocument/2006/relationships/image" Target="../media/image15.sv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14DF095-D8A7-4BBA-8388-9D4CDA636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47" y="-187709"/>
            <a:ext cx="12751450" cy="7252387"/>
          </a:xfrm>
          <a:prstGeom prst="rect">
            <a:avLst/>
          </a:prstGeom>
        </p:spPr>
      </p:pic>
      <p:sp>
        <p:nvSpPr>
          <p:cNvPr id="6" name="Textfeld 5">
            <a:extLst>
              <a:ext uri="{FF2B5EF4-FFF2-40B4-BE49-F238E27FC236}">
                <a16:creationId xmlns:a16="http://schemas.microsoft.com/office/drawing/2014/main" id="{5204E1AE-9495-4B59-B85D-D261C04B13CC}"/>
              </a:ext>
            </a:extLst>
          </p:cNvPr>
          <p:cNvSpPr txBox="1"/>
          <p:nvPr/>
        </p:nvSpPr>
        <p:spPr>
          <a:xfrm>
            <a:off x="2554942" y="4141695"/>
            <a:ext cx="10502152" cy="2554545"/>
          </a:xfrm>
          <a:prstGeom prst="rect">
            <a:avLst/>
          </a:prstGeom>
          <a:noFill/>
        </p:spPr>
        <p:txBody>
          <a:bodyPr wrap="square" rtlCol="0">
            <a:spAutoFit/>
          </a:bodyPr>
          <a:lstStyle/>
          <a:p>
            <a:r>
              <a:rPr lang="de-DE" sz="8000" b="1" dirty="0">
                <a:solidFill>
                  <a:schemeClr val="bg1"/>
                </a:solidFill>
                <a:latin typeface="Arial" panose="020B0604020202020204" pitchFamily="34" charset="0"/>
                <a:cs typeface="Arial" panose="020B0604020202020204" pitchFamily="34" charset="0"/>
              </a:rPr>
              <a:t>Challenge #9</a:t>
            </a:r>
          </a:p>
          <a:p>
            <a:r>
              <a:rPr lang="de-DE" sz="8000" b="1" dirty="0">
                <a:solidFill>
                  <a:schemeClr val="bg1"/>
                </a:solidFill>
                <a:latin typeface="Arial" panose="020B0604020202020204" pitchFamily="34" charset="0"/>
                <a:cs typeface="Arial" panose="020B0604020202020204" pitchFamily="34" charset="0"/>
              </a:rPr>
              <a:t>GuestCard Lucerne</a:t>
            </a:r>
          </a:p>
        </p:txBody>
      </p:sp>
    </p:spTree>
    <p:extLst>
      <p:ext uri="{BB962C8B-B14F-4D97-AF65-F5344CB8AC3E}">
        <p14:creationId xmlns:p14="http://schemas.microsoft.com/office/powerpoint/2010/main" val="695897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Preparation</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Grafik 2" descr="Männliches Profil">
            <a:extLst>
              <a:ext uri="{FF2B5EF4-FFF2-40B4-BE49-F238E27FC236}">
                <a16:creationId xmlns:a16="http://schemas.microsoft.com/office/drawing/2014/main" id="{779457A4-B11A-4540-87C2-A076D592AE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9" y="2476209"/>
            <a:ext cx="1476523" cy="1476523"/>
          </a:xfrm>
          <a:prstGeom prst="rect">
            <a:avLst/>
          </a:prstGeom>
        </p:spPr>
      </p:pic>
      <p:pic>
        <p:nvPicPr>
          <p:cNvPr id="6" name="Grafik 5" descr="Schlaf">
            <a:extLst>
              <a:ext uri="{FF2B5EF4-FFF2-40B4-BE49-F238E27FC236}">
                <a16:creationId xmlns:a16="http://schemas.microsoft.com/office/drawing/2014/main" id="{41A4BD40-FE87-42FC-8F30-DFBCDA800A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0" y="4817945"/>
            <a:ext cx="1265663" cy="1265663"/>
          </a:xfrm>
          <a:prstGeom prst="rect">
            <a:avLst/>
          </a:prstGeom>
        </p:spPr>
      </p:pic>
      <p:sp>
        <p:nvSpPr>
          <p:cNvPr id="7" name="Textfeld 6">
            <a:extLst>
              <a:ext uri="{FF2B5EF4-FFF2-40B4-BE49-F238E27FC236}">
                <a16:creationId xmlns:a16="http://schemas.microsoft.com/office/drawing/2014/main" id="{8F3A248E-2468-432C-8371-E50C0011809A}"/>
              </a:ext>
            </a:extLst>
          </p:cNvPr>
          <p:cNvSpPr txBox="1"/>
          <p:nvPr/>
        </p:nvSpPr>
        <p:spPr>
          <a:xfrm>
            <a:off x="373487" y="3341422"/>
            <a:ext cx="769434" cy="369332"/>
          </a:xfrm>
          <a:prstGeom prst="rect">
            <a:avLst/>
          </a:prstGeom>
          <a:noFill/>
        </p:spPr>
        <p:txBody>
          <a:bodyPr wrap="square" rtlCol="0">
            <a:spAutoFit/>
          </a:bodyPr>
          <a:lstStyle/>
          <a:p>
            <a:r>
              <a:rPr lang="de-DE" b="1" dirty="0">
                <a:solidFill>
                  <a:schemeClr val="bg1"/>
                </a:solidFill>
                <a:latin typeface="Arial" panose="020B0604020202020204" pitchFamily="34" charset="0"/>
                <a:cs typeface="Arial" panose="020B0604020202020204" pitchFamily="34" charset="0"/>
              </a:rPr>
              <a:t>Hans</a:t>
            </a:r>
          </a:p>
        </p:txBody>
      </p:sp>
      <p:sp>
        <p:nvSpPr>
          <p:cNvPr id="9" name="Ellipse 8">
            <a:extLst>
              <a:ext uri="{FF2B5EF4-FFF2-40B4-BE49-F238E27FC236}">
                <a16:creationId xmlns:a16="http://schemas.microsoft.com/office/drawing/2014/main" id="{2BABD980-9D53-4B67-AC82-6C836A5A3A20}"/>
              </a:ext>
            </a:extLst>
          </p:cNvPr>
          <p:cNvSpPr/>
          <p:nvPr/>
        </p:nvSpPr>
        <p:spPr>
          <a:xfrm>
            <a:off x="2100590" y="1400073"/>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50" name="Picture 2" descr="Bildergebnis für luzern wappen">
            <a:extLst>
              <a:ext uri="{FF2B5EF4-FFF2-40B4-BE49-F238E27FC236}">
                <a16:creationId xmlns:a16="http://schemas.microsoft.com/office/drawing/2014/main" id="{A9EBE0AC-0352-4447-826D-06E8C5B72D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010" y="2779049"/>
            <a:ext cx="990269" cy="86735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mit Pfeil 12">
            <a:extLst>
              <a:ext uri="{FF2B5EF4-FFF2-40B4-BE49-F238E27FC236}">
                <a16:creationId xmlns:a16="http://schemas.microsoft.com/office/drawing/2014/main" id="{50BEF14F-BC02-46B6-8E25-1DF4365856D5}"/>
              </a:ext>
            </a:extLst>
          </p:cNvPr>
          <p:cNvCxnSpPr>
            <a:stCxn id="3" idx="3"/>
            <a:endCxn id="2050" idx="1"/>
          </p:cNvCxnSpPr>
          <p:nvPr/>
        </p:nvCxnSpPr>
        <p:spPr>
          <a:xfrm flipV="1">
            <a:off x="1474534" y="3212728"/>
            <a:ext cx="360000" cy="1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D7F5A630-446F-4763-BA22-A82342C8E96C}"/>
              </a:ext>
            </a:extLst>
          </p:cNvPr>
          <p:cNvCxnSpPr>
            <a:cxnSpLocks/>
          </p:cNvCxnSpPr>
          <p:nvPr/>
        </p:nvCxnSpPr>
        <p:spPr>
          <a:xfrm>
            <a:off x="2345144" y="3952732"/>
            <a:ext cx="0" cy="865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Grafik 22" descr="Dokument">
            <a:extLst>
              <a:ext uri="{FF2B5EF4-FFF2-40B4-BE49-F238E27FC236}">
                <a16:creationId xmlns:a16="http://schemas.microsoft.com/office/drawing/2014/main" id="{C7807037-3FF1-4D67-8229-3230EA1AC5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1175" y="5080780"/>
            <a:ext cx="767937" cy="767937"/>
          </a:xfrm>
          <a:prstGeom prst="rect">
            <a:avLst/>
          </a:prstGeom>
        </p:spPr>
      </p:pic>
      <p:cxnSp>
        <p:nvCxnSpPr>
          <p:cNvPr id="34" name="Gerade Verbindung mit Pfeil 33">
            <a:extLst>
              <a:ext uri="{FF2B5EF4-FFF2-40B4-BE49-F238E27FC236}">
                <a16:creationId xmlns:a16="http://schemas.microsoft.com/office/drawing/2014/main" id="{2AA36D15-5B98-49CF-BFDD-6999F0659A6C}"/>
              </a:ext>
            </a:extLst>
          </p:cNvPr>
          <p:cNvCxnSpPr>
            <a:cxnSpLocks/>
          </p:cNvCxnSpPr>
          <p:nvPr/>
        </p:nvCxnSpPr>
        <p:spPr>
          <a:xfrm>
            <a:off x="2877764" y="548732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fik 30" descr="E-Mail">
            <a:extLst>
              <a:ext uri="{FF2B5EF4-FFF2-40B4-BE49-F238E27FC236}">
                <a16:creationId xmlns:a16="http://schemas.microsoft.com/office/drawing/2014/main" id="{33ADF5C3-0F3B-4782-8DB1-4BA88FCCC0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7623" y="5134548"/>
            <a:ext cx="660399" cy="660399"/>
          </a:xfrm>
          <a:prstGeom prst="rect">
            <a:avLst/>
          </a:prstGeom>
        </p:spPr>
      </p:pic>
      <p:cxnSp>
        <p:nvCxnSpPr>
          <p:cNvPr id="40" name="Gerade Verbindung mit Pfeil 39">
            <a:extLst>
              <a:ext uri="{FF2B5EF4-FFF2-40B4-BE49-F238E27FC236}">
                <a16:creationId xmlns:a16="http://schemas.microsoft.com/office/drawing/2014/main" id="{E0B9D112-ECFB-4D47-B12E-EDCC06A97C56}"/>
              </a:ext>
            </a:extLst>
          </p:cNvPr>
          <p:cNvCxnSpPr>
            <a:cxnSpLocks/>
          </p:cNvCxnSpPr>
          <p:nvPr/>
        </p:nvCxnSpPr>
        <p:spPr>
          <a:xfrm flipV="1">
            <a:off x="3817822" y="3941828"/>
            <a:ext cx="0" cy="86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Grafik 35" descr="Smartphone">
            <a:extLst>
              <a:ext uri="{FF2B5EF4-FFF2-40B4-BE49-F238E27FC236}">
                <a16:creationId xmlns:a16="http://schemas.microsoft.com/office/drawing/2014/main" id="{0E90D23C-9AA2-4E67-A43E-D2B7006DD7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5102" y="2882528"/>
            <a:ext cx="660400" cy="660400"/>
          </a:xfrm>
          <a:prstGeom prst="rect">
            <a:avLst/>
          </a:prstGeom>
        </p:spPr>
      </p:pic>
      <p:pic>
        <p:nvPicPr>
          <p:cNvPr id="41" name="Grafik 40" descr="Aufschließen">
            <a:extLst>
              <a:ext uri="{FF2B5EF4-FFF2-40B4-BE49-F238E27FC236}">
                <a16:creationId xmlns:a16="http://schemas.microsoft.com/office/drawing/2014/main" id="{CD5E5E9A-5B13-451F-B693-60BF0A3992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24979" y="2879670"/>
            <a:ext cx="660401" cy="660401"/>
          </a:xfrm>
          <a:prstGeom prst="rect">
            <a:avLst/>
          </a:prstGeom>
        </p:spPr>
      </p:pic>
      <p:cxnSp>
        <p:nvCxnSpPr>
          <p:cNvPr id="47" name="Gerade Verbindung mit Pfeil 46">
            <a:extLst>
              <a:ext uri="{FF2B5EF4-FFF2-40B4-BE49-F238E27FC236}">
                <a16:creationId xmlns:a16="http://schemas.microsoft.com/office/drawing/2014/main" id="{5C45BF39-08F7-4B29-8674-B50852161358}"/>
              </a:ext>
            </a:extLst>
          </p:cNvPr>
          <p:cNvCxnSpPr>
            <a:cxnSpLocks/>
          </p:cNvCxnSpPr>
          <p:nvPr/>
        </p:nvCxnSpPr>
        <p:spPr>
          <a:xfrm>
            <a:off x="4396120" y="32098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9C510DB8-73E2-4058-8C97-A85E21F37B46}"/>
              </a:ext>
            </a:extLst>
          </p:cNvPr>
          <p:cNvCxnSpPr>
            <a:cxnSpLocks/>
          </p:cNvCxnSpPr>
          <p:nvPr/>
        </p:nvCxnSpPr>
        <p:spPr>
          <a:xfrm>
            <a:off x="5921330" y="32098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Grafik 43" descr="Zug">
            <a:extLst>
              <a:ext uri="{FF2B5EF4-FFF2-40B4-BE49-F238E27FC236}">
                <a16:creationId xmlns:a16="http://schemas.microsoft.com/office/drawing/2014/main" id="{9EF5CD85-772F-42D5-9350-8F4A173209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21764" y="2927488"/>
            <a:ext cx="604006" cy="604006"/>
          </a:xfrm>
          <a:prstGeom prst="rect">
            <a:avLst/>
          </a:prstGeom>
        </p:spPr>
      </p:pic>
      <p:cxnSp>
        <p:nvCxnSpPr>
          <p:cNvPr id="52" name="Gerade Verbindung mit Pfeil 51">
            <a:extLst>
              <a:ext uri="{FF2B5EF4-FFF2-40B4-BE49-F238E27FC236}">
                <a16:creationId xmlns:a16="http://schemas.microsoft.com/office/drawing/2014/main" id="{DCA00101-B432-4C30-8577-527A3F936183}"/>
              </a:ext>
            </a:extLst>
          </p:cNvPr>
          <p:cNvCxnSpPr>
            <a:cxnSpLocks/>
          </p:cNvCxnSpPr>
          <p:nvPr/>
        </p:nvCxnSpPr>
        <p:spPr>
          <a:xfrm>
            <a:off x="7610724" y="322949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7B2FDC2F-172B-440D-8B91-B354215DE896}"/>
              </a:ext>
            </a:extLst>
          </p:cNvPr>
          <p:cNvCxnSpPr>
            <a:cxnSpLocks/>
          </p:cNvCxnSpPr>
          <p:nvPr/>
        </p:nvCxnSpPr>
        <p:spPr>
          <a:xfrm>
            <a:off x="9038769" y="322115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Grafik 45" descr="Häkchen">
            <a:extLst>
              <a:ext uri="{FF2B5EF4-FFF2-40B4-BE49-F238E27FC236}">
                <a16:creationId xmlns:a16="http://schemas.microsoft.com/office/drawing/2014/main" id="{62290F10-B409-4241-AD1D-AE9B4BC57E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47044" y="2907867"/>
            <a:ext cx="604006" cy="604006"/>
          </a:xfrm>
          <a:prstGeom prst="rect">
            <a:avLst/>
          </a:prstGeom>
        </p:spPr>
      </p:pic>
      <p:sp>
        <p:nvSpPr>
          <p:cNvPr id="50" name="Textfeld 49">
            <a:extLst>
              <a:ext uri="{FF2B5EF4-FFF2-40B4-BE49-F238E27FC236}">
                <a16:creationId xmlns:a16="http://schemas.microsoft.com/office/drawing/2014/main" id="{1C45531F-CEB5-443B-B1E0-C57D67F6C822}"/>
              </a:ext>
            </a:extLst>
          </p:cNvPr>
          <p:cNvSpPr txBox="1"/>
          <p:nvPr/>
        </p:nvSpPr>
        <p:spPr>
          <a:xfrm>
            <a:off x="1359518" y="1671182"/>
            <a:ext cx="1741118" cy="369332"/>
          </a:xfrm>
          <a:prstGeom prst="rect">
            <a:avLst/>
          </a:prstGeom>
          <a:noFill/>
        </p:spPr>
        <p:txBody>
          <a:bodyPr wrap="square" rtlCol="0">
            <a:spAutoFit/>
          </a:bodyPr>
          <a:lstStyle/>
          <a:p>
            <a:pPr algn="ctr"/>
            <a:r>
              <a:rPr lang="de-DE" dirty="0">
                <a:solidFill>
                  <a:schemeClr val="bg1"/>
                </a:solidFill>
              </a:rPr>
              <a:t>Booking</a:t>
            </a:r>
          </a:p>
        </p:txBody>
      </p:sp>
      <p:sp>
        <p:nvSpPr>
          <p:cNvPr id="58" name="Textfeld 57">
            <a:extLst>
              <a:ext uri="{FF2B5EF4-FFF2-40B4-BE49-F238E27FC236}">
                <a16:creationId xmlns:a16="http://schemas.microsoft.com/office/drawing/2014/main" id="{429D2EA6-0D23-4D06-B52F-0AFCCFAC3339}"/>
              </a:ext>
            </a:extLst>
          </p:cNvPr>
          <p:cNvSpPr txBox="1"/>
          <p:nvPr/>
        </p:nvSpPr>
        <p:spPr>
          <a:xfrm>
            <a:off x="2957269" y="1672330"/>
            <a:ext cx="1741118" cy="369332"/>
          </a:xfrm>
          <a:prstGeom prst="rect">
            <a:avLst/>
          </a:prstGeom>
          <a:noFill/>
        </p:spPr>
        <p:txBody>
          <a:bodyPr wrap="square" rtlCol="0">
            <a:spAutoFit/>
          </a:bodyPr>
          <a:lstStyle/>
          <a:p>
            <a:pPr algn="ctr"/>
            <a:r>
              <a:rPr lang="de-DE" dirty="0">
                <a:solidFill>
                  <a:schemeClr val="bg1"/>
                </a:solidFill>
              </a:rPr>
              <a:t>Confirmation</a:t>
            </a:r>
          </a:p>
        </p:txBody>
      </p:sp>
      <p:sp>
        <p:nvSpPr>
          <p:cNvPr id="59" name="Textfeld 58">
            <a:extLst>
              <a:ext uri="{FF2B5EF4-FFF2-40B4-BE49-F238E27FC236}">
                <a16:creationId xmlns:a16="http://schemas.microsoft.com/office/drawing/2014/main" id="{F903FC19-F611-4541-A895-E1C9B219EE81}"/>
              </a:ext>
            </a:extLst>
          </p:cNvPr>
          <p:cNvSpPr txBox="1"/>
          <p:nvPr/>
        </p:nvSpPr>
        <p:spPr>
          <a:xfrm>
            <a:off x="4459568" y="1658656"/>
            <a:ext cx="1741118" cy="369332"/>
          </a:xfrm>
          <a:prstGeom prst="rect">
            <a:avLst/>
          </a:prstGeom>
          <a:noFill/>
        </p:spPr>
        <p:txBody>
          <a:bodyPr wrap="square" rtlCol="0">
            <a:spAutoFit/>
          </a:bodyPr>
          <a:lstStyle/>
          <a:p>
            <a:pPr algn="ctr"/>
            <a:r>
              <a:rPr lang="de-DE" dirty="0">
                <a:solidFill>
                  <a:schemeClr val="bg1"/>
                </a:solidFill>
              </a:rPr>
              <a:t>App / Account</a:t>
            </a:r>
          </a:p>
        </p:txBody>
      </p:sp>
      <p:sp>
        <p:nvSpPr>
          <p:cNvPr id="60" name="Textfeld 59">
            <a:extLst>
              <a:ext uri="{FF2B5EF4-FFF2-40B4-BE49-F238E27FC236}">
                <a16:creationId xmlns:a16="http://schemas.microsoft.com/office/drawing/2014/main" id="{25C0A65C-31AA-4A24-8CA0-0BE85BBE21E0}"/>
              </a:ext>
            </a:extLst>
          </p:cNvPr>
          <p:cNvSpPr txBox="1"/>
          <p:nvPr/>
        </p:nvSpPr>
        <p:spPr>
          <a:xfrm>
            <a:off x="6087127" y="1660761"/>
            <a:ext cx="1741118" cy="369332"/>
          </a:xfrm>
          <a:prstGeom prst="rect">
            <a:avLst/>
          </a:prstGeom>
          <a:noFill/>
        </p:spPr>
        <p:txBody>
          <a:bodyPr wrap="square" rtlCol="0">
            <a:spAutoFit/>
          </a:bodyPr>
          <a:lstStyle/>
          <a:p>
            <a:pPr algn="ctr"/>
            <a:r>
              <a:rPr lang="de-DE" dirty="0">
                <a:solidFill>
                  <a:schemeClr val="bg1"/>
                </a:solidFill>
              </a:rPr>
              <a:t>QR-Code</a:t>
            </a:r>
          </a:p>
        </p:txBody>
      </p:sp>
      <p:sp>
        <p:nvSpPr>
          <p:cNvPr id="64" name="Textfeld 63">
            <a:extLst>
              <a:ext uri="{FF2B5EF4-FFF2-40B4-BE49-F238E27FC236}">
                <a16:creationId xmlns:a16="http://schemas.microsoft.com/office/drawing/2014/main" id="{2A2FBB28-27A7-436A-8C21-EAAB4B917556}"/>
              </a:ext>
            </a:extLst>
          </p:cNvPr>
          <p:cNvSpPr txBox="1"/>
          <p:nvPr/>
        </p:nvSpPr>
        <p:spPr>
          <a:xfrm>
            <a:off x="7640076" y="1659599"/>
            <a:ext cx="1741118" cy="369332"/>
          </a:xfrm>
          <a:prstGeom prst="rect">
            <a:avLst/>
          </a:prstGeom>
          <a:noFill/>
        </p:spPr>
        <p:txBody>
          <a:bodyPr wrap="square" rtlCol="0">
            <a:spAutoFit/>
          </a:bodyPr>
          <a:lstStyle/>
          <a:p>
            <a:pPr algn="ctr"/>
            <a:r>
              <a:rPr lang="de-DE" dirty="0">
                <a:solidFill>
                  <a:schemeClr val="bg1"/>
                </a:solidFill>
              </a:rPr>
              <a:t>Travelling</a:t>
            </a:r>
          </a:p>
        </p:txBody>
      </p:sp>
      <p:sp>
        <p:nvSpPr>
          <p:cNvPr id="65" name="Textfeld 64">
            <a:extLst>
              <a:ext uri="{FF2B5EF4-FFF2-40B4-BE49-F238E27FC236}">
                <a16:creationId xmlns:a16="http://schemas.microsoft.com/office/drawing/2014/main" id="{EC640810-3236-43B0-BF9E-D1BBF4A7F4C9}"/>
              </a:ext>
            </a:extLst>
          </p:cNvPr>
          <p:cNvSpPr txBox="1"/>
          <p:nvPr/>
        </p:nvSpPr>
        <p:spPr>
          <a:xfrm>
            <a:off x="8868427" y="1659599"/>
            <a:ext cx="2253573" cy="369332"/>
          </a:xfrm>
          <a:prstGeom prst="rect">
            <a:avLst/>
          </a:prstGeom>
          <a:noFill/>
        </p:spPr>
        <p:txBody>
          <a:bodyPr wrap="square" rtlCol="0">
            <a:spAutoFit/>
          </a:bodyPr>
          <a:lstStyle/>
          <a:p>
            <a:pPr algn="ctr"/>
            <a:r>
              <a:rPr lang="de-DE" dirty="0">
                <a:solidFill>
                  <a:schemeClr val="bg1"/>
                </a:solidFill>
              </a:rPr>
              <a:t>Activate GuestCard</a:t>
            </a:r>
          </a:p>
        </p:txBody>
      </p:sp>
      <p:sp>
        <p:nvSpPr>
          <p:cNvPr id="66" name="Ellipse 65">
            <a:extLst>
              <a:ext uri="{FF2B5EF4-FFF2-40B4-BE49-F238E27FC236}">
                <a16:creationId xmlns:a16="http://schemas.microsoft.com/office/drawing/2014/main" id="{72780EEF-5559-490E-B607-AEEE4BEE2035}"/>
              </a:ext>
            </a:extLst>
          </p:cNvPr>
          <p:cNvSpPr/>
          <p:nvPr/>
        </p:nvSpPr>
        <p:spPr>
          <a:xfrm>
            <a:off x="3685814" y="1404145"/>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7" name="Ellipse 66">
            <a:extLst>
              <a:ext uri="{FF2B5EF4-FFF2-40B4-BE49-F238E27FC236}">
                <a16:creationId xmlns:a16="http://schemas.microsoft.com/office/drawing/2014/main" id="{E32E268C-1AAE-417D-AB22-075059BD570E}"/>
              </a:ext>
            </a:extLst>
          </p:cNvPr>
          <p:cNvSpPr/>
          <p:nvPr/>
        </p:nvSpPr>
        <p:spPr>
          <a:xfrm>
            <a:off x="5196849" y="1400634"/>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8" name="Ellipse 67">
            <a:extLst>
              <a:ext uri="{FF2B5EF4-FFF2-40B4-BE49-F238E27FC236}">
                <a16:creationId xmlns:a16="http://schemas.microsoft.com/office/drawing/2014/main" id="{5699E23A-EDB8-4E62-BAA4-D6C7B69DCBE4}"/>
              </a:ext>
            </a:extLst>
          </p:cNvPr>
          <p:cNvSpPr/>
          <p:nvPr/>
        </p:nvSpPr>
        <p:spPr>
          <a:xfrm>
            <a:off x="6782073" y="1400634"/>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9" name="Ellipse 68">
            <a:extLst>
              <a:ext uri="{FF2B5EF4-FFF2-40B4-BE49-F238E27FC236}">
                <a16:creationId xmlns:a16="http://schemas.microsoft.com/office/drawing/2014/main" id="{AFED4CB2-2DED-496E-BC18-9A37F39324EE}"/>
              </a:ext>
            </a:extLst>
          </p:cNvPr>
          <p:cNvSpPr/>
          <p:nvPr/>
        </p:nvSpPr>
        <p:spPr>
          <a:xfrm>
            <a:off x="8367297" y="1400073"/>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0" name="Ellipse 69">
            <a:extLst>
              <a:ext uri="{FF2B5EF4-FFF2-40B4-BE49-F238E27FC236}">
                <a16:creationId xmlns:a16="http://schemas.microsoft.com/office/drawing/2014/main" id="{A26A4958-31B5-48A0-BF43-C40B39BFFFBC}"/>
              </a:ext>
            </a:extLst>
          </p:cNvPr>
          <p:cNvSpPr/>
          <p:nvPr/>
        </p:nvSpPr>
        <p:spPr>
          <a:xfrm>
            <a:off x="2095561" y="1401584"/>
            <a:ext cx="258975" cy="256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1" name="Textfeld 70">
            <a:extLst>
              <a:ext uri="{FF2B5EF4-FFF2-40B4-BE49-F238E27FC236}">
                <a16:creationId xmlns:a16="http://schemas.microsoft.com/office/drawing/2014/main" id="{54CB161E-FDAE-4BED-9992-4D76112B860D}"/>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72" name="Textfeld 71">
            <a:extLst>
              <a:ext uri="{FF2B5EF4-FFF2-40B4-BE49-F238E27FC236}">
                <a16:creationId xmlns:a16="http://schemas.microsoft.com/office/drawing/2014/main" id="{2B107612-EF8D-4343-BE39-D1E6FE351308}"/>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a:t>Results</a:t>
            </a:r>
          </a:p>
        </p:txBody>
      </p:sp>
      <p:sp>
        <p:nvSpPr>
          <p:cNvPr id="73" name="Textfeld 72">
            <a:extLst>
              <a:ext uri="{FF2B5EF4-FFF2-40B4-BE49-F238E27FC236}">
                <a16:creationId xmlns:a16="http://schemas.microsoft.com/office/drawing/2014/main" id="{4F0C8CA4-1CD3-4552-8E64-B770FF7D3012}"/>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steps</a:t>
            </a:r>
          </a:p>
        </p:txBody>
      </p:sp>
      <p:sp>
        <p:nvSpPr>
          <p:cNvPr id="74" name="Textfeld 73">
            <a:extLst>
              <a:ext uri="{FF2B5EF4-FFF2-40B4-BE49-F238E27FC236}">
                <a16:creationId xmlns:a16="http://schemas.microsoft.com/office/drawing/2014/main" id="{1F7423B9-3C7C-4114-82E3-F5B032DAEE12}"/>
              </a:ext>
            </a:extLst>
          </p:cNvPr>
          <p:cNvSpPr txBox="1"/>
          <p:nvPr/>
        </p:nvSpPr>
        <p:spPr>
          <a:xfrm>
            <a:off x="11812044" y="6439102"/>
            <a:ext cx="374360" cy="369332"/>
          </a:xfrm>
          <a:prstGeom prst="rect">
            <a:avLst/>
          </a:prstGeom>
          <a:noFill/>
        </p:spPr>
        <p:txBody>
          <a:bodyPr wrap="square" rtlCol="0">
            <a:spAutoFit/>
          </a:bodyPr>
          <a:lstStyle/>
          <a:p>
            <a:r>
              <a:rPr lang="de-DE" dirty="0"/>
              <a:t>2</a:t>
            </a:r>
          </a:p>
        </p:txBody>
      </p:sp>
      <p:pic>
        <p:nvPicPr>
          <p:cNvPr id="2052" name="Picture 4">
            <a:extLst>
              <a:ext uri="{FF2B5EF4-FFF2-40B4-BE49-F238E27FC236}">
                <a16:creationId xmlns:a16="http://schemas.microsoft.com/office/drawing/2014/main" id="{C70704DF-59C7-40B2-AFE3-C0048A61BBC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5919" y="2811691"/>
            <a:ext cx="817898" cy="8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5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42" presetClass="path" presetSubtype="0" accel="50000" decel="50000" fill="hold" grpId="0" nodeType="withEffect">
                                  <p:stCondLst>
                                    <p:cond delay="0"/>
                                  </p:stCondLst>
                                  <p:childTnLst>
                                    <p:animMotion origin="layout" path="M -2.5E-6 4.81481E-6 L 0.13034 -0.00209 " pathEditMode="relative" rAng="0" ptsTypes="AA">
                                      <p:cBhvr>
                                        <p:cTn id="38" dur="2000" fill="hold"/>
                                        <p:tgtEl>
                                          <p:spTgt spid="9"/>
                                        </p:tgtEl>
                                        <p:attrNameLst>
                                          <p:attrName>ppt_x</p:attrName>
                                          <p:attrName>ppt_y</p:attrName>
                                        </p:attrNameLst>
                                      </p:cBhvr>
                                      <p:rCtr x="6510" y="-116"/>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6.25E-7 3.7037E-7 L 0.12682 3.7037E-7 " pathEditMode="relative" rAng="0" ptsTypes="AA">
                                      <p:cBhvr>
                                        <p:cTn id="50" dur="2000" fill="hold"/>
                                        <p:tgtEl>
                                          <p:spTgt spid="66"/>
                                        </p:tgtEl>
                                        <p:attrNameLst>
                                          <p:attrName>ppt_x</p:attrName>
                                          <p:attrName>ppt_y</p:attrName>
                                        </p:attrNameLst>
                                      </p:cBhvr>
                                      <p:rCtr x="6341" y="0"/>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52"/>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42" presetClass="path" presetSubtype="0" accel="50000" decel="50000" fill="hold" grpId="0" nodeType="withEffect">
                                  <p:stCondLst>
                                    <p:cond delay="0"/>
                                  </p:stCondLst>
                                  <p:childTnLst>
                                    <p:animMotion origin="layout" path="M 1.04167E-6 3.33333E-6 L 0.13333 -0.00186 " pathEditMode="relative" rAng="0" ptsTypes="AA">
                                      <p:cBhvr>
                                        <p:cTn id="62" dur="2000" fill="hold"/>
                                        <p:tgtEl>
                                          <p:spTgt spid="67"/>
                                        </p:tgtEl>
                                        <p:attrNameLst>
                                          <p:attrName>ppt_x</p:attrName>
                                          <p:attrName>ppt_y</p:attrName>
                                        </p:attrNameLst>
                                      </p:cBhvr>
                                      <p:rCtr x="6667" y="-93"/>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42" presetClass="path" presetSubtype="0" accel="50000" decel="50000" fill="hold" grpId="0" nodeType="withEffect">
                                  <p:stCondLst>
                                    <p:cond delay="0"/>
                                  </p:stCondLst>
                                  <p:childTnLst>
                                    <p:animMotion origin="layout" path="M 3.125E-6 3.33333E-6 L 0.13177 -0.0007 " pathEditMode="relative" rAng="0" ptsTypes="AA">
                                      <p:cBhvr>
                                        <p:cTn id="74" dur="2000" fill="hold"/>
                                        <p:tgtEl>
                                          <p:spTgt spid="68"/>
                                        </p:tgtEl>
                                        <p:attrNameLst>
                                          <p:attrName>ppt_x</p:attrName>
                                          <p:attrName>ppt_y</p:attrName>
                                        </p:attrNameLst>
                                      </p:cBhvr>
                                      <p:rCtr x="6589" y="-46"/>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42" presetClass="path" presetSubtype="0" accel="50000" decel="50000" fill="hold" grpId="0" nodeType="withEffect">
                                  <p:stCondLst>
                                    <p:cond delay="0"/>
                                  </p:stCondLst>
                                  <p:childTnLst>
                                    <p:animMotion origin="layout" path="M 5E-6 4.81481E-6 L 0.12357 4.81481E-6 " pathEditMode="relative" rAng="0" ptsTypes="AA">
                                      <p:cBhvr>
                                        <p:cTn id="86" dur="2000" fill="hold"/>
                                        <p:tgtEl>
                                          <p:spTgt spid="69"/>
                                        </p:tgtEl>
                                        <p:attrNameLst>
                                          <p:attrName>ppt_x</p:attrName>
                                          <p:attrName>ppt_y</p:attrName>
                                        </p:attrNameLst>
                                      </p:cBhvr>
                                      <p:rCtr x="61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0" grpId="0"/>
      <p:bldP spid="58" grpId="0"/>
      <p:bldP spid="59" grpId="0"/>
      <p:bldP spid="60" grpId="0"/>
      <p:bldP spid="64" grpId="0"/>
      <p:bldP spid="65" grpId="0"/>
      <p:bldP spid="66" grpId="0" animBg="1"/>
      <p:bldP spid="66" grpId="1" animBg="1"/>
      <p:bldP spid="67" grpId="0" animBg="1"/>
      <p:bldP spid="67" grpId="1" animBg="1"/>
      <p:bldP spid="68" grpId="0" animBg="1"/>
      <p:bldP spid="68" grpId="1" animBg="1"/>
      <p:bldP spid="69" grpId="0" animBg="1"/>
      <p:bldP spid="69" grpId="1"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Textfeld 68">
            <a:extLst>
              <a:ext uri="{FF2B5EF4-FFF2-40B4-BE49-F238E27FC236}">
                <a16:creationId xmlns:a16="http://schemas.microsoft.com/office/drawing/2014/main" id="{5589FE77-54D6-4159-84B3-C9F76F18423E}"/>
              </a:ext>
            </a:extLst>
          </p:cNvPr>
          <p:cNvSpPr txBox="1"/>
          <p:nvPr/>
        </p:nvSpPr>
        <p:spPr>
          <a:xfrm>
            <a:off x="7546967" y="2491346"/>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Hotels/accommodations</a:t>
            </a:r>
          </a:p>
          <a:p>
            <a:r>
              <a:rPr lang="de-DE" sz="2400" dirty="0"/>
              <a:t>Reduced administrative effort</a:t>
            </a:r>
          </a:p>
        </p:txBody>
      </p:sp>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Stay in Lucerne</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13871"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374D3B29-5B63-4584-B505-8F5CE5B2E499}"/>
              </a:ext>
            </a:extLst>
          </p:cNvPr>
          <p:cNvPicPr>
            <a:picLocks noChangeAspect="1"/>
          </p:cNvPicPr>
          <p:nvPr/>
        </p:nvPicPr>
        <p:blipFill>
          <a:blip r:embed="rId3"/>
          <a:stretch>
            <a:fillRect/>
          </a:stretch>
        </p:blipFill>
        <p:spPr>
          <a:xfrm>
            <a:off x="658435" y="2244582"/>
            <a:ext cx="2322542" cy="4524432"/>
          </a:xfrm>
          <a:prstGeom prst="rect">
            <a:avLst/>
          </a:prstGeom>
        </p:spPr>
      </p:pic>
      <p:sp>
        <p:nvSpPr>
          <p:cNvPr id="17" name="Textfeld 16">
            <a:extLst>
              <a:ext uri="{FF2B5EF4-FFF2-40B4-BE49-F238E27FC236}">
                <a16:creationId xmlns:a16="http://schemas.microsoft.com/office/drawing/2014/main" id="{B04CE05C-36BE-4959-9B16-07918AF5A253}"/>
              </a:ext>
            </a:extLst>
          </p:cNvPr>
          <p:cNvSpPr txBox="1"/>
          <p:nvPr/>
        </p:nvSpPr>
        <p:spPr>
          <a:xfrm>
            <a:off x="3317436" y="24913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b="1" dirty="0"/>
              <a:t>WELCOME Page</a:t>
            </a:r>
          </a:p>
        </p:txBody>
      </p:sp>
      <p:sp>
        <p:nvSpPr>
          <p:cNvPr id="45" name="Textfeld 44">
            <a:extLst>
              <a:ext uri="{FF2B5EF4-FFF2-40B4-BE49-F238E27FC236}">
                <a16:creationId xmlns:a16="http://schemas.microsoft.com/office/drawing/2014/main" id="{510BEA98-9363-4FC4-9FEA-E6F97BCC7A20}"/>
              </a:ext>
            </a:extLst>
          </p:cNvPr>
          <p:cNvSpPr txBox="1"/>
          <p:nvPr/>
        </p:nvSpPr>
        <p:spPr>
          <a:xfrm>
            <a:off x="3310010" y="3083475"/>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Header with QR-Code</a:t>
            </a:r>
          </a:p>
        </p:txBody>
      </p:sp>
      <p:sp>
        <p:nvSpPr>
          <p:cNvPr id="48" name="Textfeld 47">
            <a:extLst>
              <a:ext uri="{FF2B5EF4-FFF2-40B4-BE49-F238E27FC236}">
                <a16:creationId xmlns:a16="http://schemas.microsoft.com/office/drawing/2014/main" id="{FB447C38-E69D-473F-9EB4-68F348D9DF3B}"/>
              </a:ext>
            </a:extLst>
          </p:cNvPr>
          <p:cNvSpPr txBox="1"/>
          <p:nvPr/>
        </p:nvSpPr>
        <p:spPr>
          <a:xfrm>
            <a:off x="3305483" y="4265777"/>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        Tab Discounts</a:t>
            </a:r>
          </a:p>
        </p:txBody>
      </p:sp>
      <p:sp>
        <p:nvSpPr>
          <p:cNvPr id="50" name="Textfeld 49">
            <a:extLst>
              <a:ext uri="{FF2B5EF4-FFF2-40B4-BE49-F238E27FC236}">
                <a16:creationId xmlns:a16="http://schemas.microsoft.com/office/drawing/2014/main" id="{70540937-66E7-4695-B4D0-5871724A5B26}"/>
              </a:ext>
            </a:extLst>
          </p:cNvPr>
          <p:cNvSpPr txBox="1"/>
          <p:nvPr/>
        </p:nvSpPr>
        <p:spPr>
          <a:xfrm>
            <a:off x="3305483" y="4761053"/>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        Tab Attractions</a:t>
            </a:r>
          </a:p>
        </p:txBody>
      </p:sp>
      <p:sp>
        <p:nvSpPr>
          <p:cNvPr id="51" name="Textfeld 50">
            <a:extLst>
              <a:ext uri="{FF2B5EF4-FFF2-40B4-BE49-F238E27FC236}">
                <a16:creationId xmlns:a16="http://schemas.microsoft.com/office/drawing/2014/main" id="{0D97BDC7-B0CB-46D7-AB90-23BF1D5A0C23}"/>
              </a:ext>
            </a:extLst>
          </p:cNvPr>
          <p:cNvSpPr txBox="1"/>
          <p:nvPr/>
        </p:nvSpPr>
        <p:spPr>
          <a:xfrm>
            <a:off x="3305482" y="5256329"/>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        Tab Transport</a:t>
            </a:r>
          </a:p>
        </p:txBody>
      </p:sp>
      <p:sp>
        <p:nvSpPr>
          <p:cNvPr id="54" name="Textfeld 53">
            <a:extLst>
              <a:ext uri="{FF2B5EF4-FFF2-40B4-BE49-F238E27FC236}">
                <a16:creationId xmlns:a16="http://schemas.microsoft.com/office/drawing/2014/main" id="{06F80742-60DA-4BE4-860F-CD151C8308C2}"/>
              </a:ext>
            </a:extLst>
          </p:cNvPr>
          <p:cNvSpPr txBox="1"/>
          <p:nvPr/>
        </p:nvSpPr>
        <p:spPr>
          <a:xfrm>
            <a:off x="3305481" y="5749845"/>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        Tab Settings</a:t>
            </a:r>
          </a:p>
        </p:txBody>
      </p:sp>
      <p:pic>
        <p:nvPicPr>
          <p:cNvPr id="8203" name="Picture 11">
            <a:extLst>
              <a:ext uri="{FF2B5EF4-FFF2-40B4-BE49-F238E27FC236}">
                <a16:creationId xmlns:a16="http://schemas.microsoft.com/office/drawing/2014/main" id="{384D8D2C-1A51-419C-9534-C09D02388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892" y="4280609"/>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205" name="Picture 13">
            <a:extLst>
              <a:ext uri="{FF2B5EF4-FFF2-40B4-BE49-F238E27FC236}">
                <a16:creationId xmlns:a16="http://schemas.microsoft.com/office/drawing/2014/main" id="{A3082BDE-F80D-4421-A1CC-04E6D59E1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0877" y="477588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15">
            <a:extLst>
              <a:ext uri="{FF2B5EF4-FFF2-40B4-BE49-F238E27FC236}">
                <a16:creationId xmlns:a16="http://schemas.microsoft.com/office/drawing/2014/main" id="{1FCCE8B4-5CD2-48A8-A9FD-4974525354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2483" y="5262320"/>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209" name="Picture 17">
            <a:extLst>
              <a:ext uri="{FF2B5EF4-FFF2-40B4-BE49-F238E27FC236}">
                <a16:creationId xmlns:a16="http://schemas.microsoft.com/office/drawing/2014/main" id="{1B25CACC-0BDD-4274-B1BB-54DEB7B02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347" y="5772239"/>
            <a:ext cx="433545" cy="433545"/>
          </a:xfrm>
          <a:prstGeom prst="rect">
            <a:avLst/>
          </a:prstGeom>
          <a:noFill/>
          <a:extLst>
            <a:ext uri="{909E8E84-426E-40DD-AFC4-6F175D3DCCD1}">
              <a14:hiddenFill xmlns:a14="http://schemas.microsoft.com/office/drawing/2010/main">
                <a:solidFill>
                  <a:srgbClr val="FFFFFF"/>
                </a:solidFill>
              </a14:hiddenFill>
            </a:ext>
          </a:extLst>
        </p:spPr>
      </p:pic>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a:t>Results</a:t>
            </a:r>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steps</a:t>
            </a:r>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r>
              <a:rPr lang="de-DE" dirty="0"/>
              <a:t>3</a:t>
            </a:r>
          </a:p>
        </p:txBody>
      </p:sp>
      <p:pic>
        <p:nvPicPr>
          <p:cNvPr id="68" name="Grafik 67" descr="Häkchen">
            <a:extLst>
              <a:ext uri="{FF2B5EF4-FFF2-40B4-BE49-F238E27FC236}">
                <a16:creationId xmlns:a16="http://schemas.microsoft.com/office/drawing/2014/main" id="{FAA3DE78-CB28-491A-BEF2-C3683588B3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4533" y="3126997"/>
            <a:ext cx="604006" cy="604006"/>
          </a:xfrm>
          <a:prstGeom prst="rect">
            <a:avLst/>
          </a:prstGeom>
        </p:spPr>
      </p:pic>
      <p:sp>
        <p:nvSpPr>
          <p:cNvPr id="70" name="Textfeld 69">
            <a:extLst>
              <a:ext uri="{FF2B5EF4-FFF2-40B4-BE49-F238E27FC236}">
                <a16:creationId xmlns:a16="http://schemas.microsoft.com/office/drawing/2014/main" id="{85EB3D3B-44DB-4BC5-A802-DB3D52BDD37C}"/>
              </a:ext>
            </a:extLst>
          </p:cNvPr>
          <p:cNvSpPr txBox="1"/>
          <p:nvPr/>
        </p:nvSpPr>
        <p:spPr>
          <a:xfrm>
            <a:off x="7546966" y="3947121"/>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Tourist</a:t>
            </a:r>
          </a:p>
          <a:p>
            <a:r>
              <a:rPr lang="de-DE" sz="2400" dirty="0" err="1"/>
              <a:t>Centralized</a:t>
            </a:r>
            <a:r>
              <a:rPr lang="de-DE" sz="2400" dirty="0"/>
              <a:t> </a:t>
            </a:r>
            <a:r>
              <a:rPr lang="de-DE" sz="2400" dirty="0" err="1"/>
              <a:t>information</a:t>
            </a:r>
            <a:endParaRPr lang="de-DE" sz="2400" dirty="0"/>
          </a:p>
          <a:p>
            <a:endParaRPr lang="de-DE" sz="2400" dirty="0"/>
          </a:p>
        </p:txBody>
      </p:sp>
      <p:pic>
        <p:nvPicPr>
          <p:cNvPr id="71" name="Grafik 70" descr="Häkchen">
            <a:extLst>
              <a:ext uri="{FF2B5EF4-FFF2-40B4-BE49-F238E27FC236}">
                <a16:creationId xmlns:a16="http://schemas.microsoft.com/office/drawing/2014/main" id="{47CC998E-2E4A-4487-9358-6DAECC396A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4533" y="4622387"/>
            <a:ext cx="604006" cy="604006"/>
          </a:xfrm>
          <a:prstGeom prst="rect">
            <a:avLst/>
          </a:prstGeom>
        </p:spPr>
      </p:pic>
      <p:pic>
        <p:nvPicPr>
          <p:cNvPr id="18" name="Grafik 17">
            <a:extLst>
              <a:ext uri="{FF2B5EF4-FFF2-40B4-BE49-F238E27FC236}">
                <a16:creationId xmlns:a16="http://schemas.microsoft.com/office/drawing/2014/main" id="{5509B3D2-0470-4C33-A1BE-303FE9CC0D0D}"/>
              </a:ext>
            </a:extLst>
          </p:cNvPr>
          <p:cNvPicPr>
            <a:picLocks noChangeAspect="1"/>
          </p:cNvPicPr>
          <p:nvPr/>
        </p:nvPicPr>
        <p:blipFill>
          <a:blip r:embed="rId10"/>
          <a:stretch>
            <a:fillRect/>
          </a:stretch>
        </p:blipFill>
        <p:spPr>
          <a:xfrm>
            <a:off x="661975" y="2279285"/>
            <a:ext cx="2306182" cy="4536000"/>
          </a:xfrm>
          <a:prstGeom prst="rect">
            <a:avLst/>
          </a:prstGeom>
        </p:spPr>
      </p:pic>
      <p:sp>
        <p:nvSpPr>
          <p:cNvPr id="72" name="Textfeld 71">
            <a:extLst>
              <a:ext uri="{FF2B5EF4-FFF2-40B4-BE49-F238E27FC236}">
                <a16:creationId xmlns:a16="http://schemas.microsoft.com/office/drawing/2014/main" id="{842519CA-464C-4503-A01A-D079A732BBFF}"/>
              </a:ext>
            </a:extLst>
          </p:cNvPr>
          <p:cNvSpPr txBox="1"/>
          <p:nvPr/>
        </p:nvSpPr>
        <p:spPr>
          <a:xfrm>
            <a:off x="3302445" y="366440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t>Intro Video</a:t>
            </a:r>
          </a:p>
        </p:txBody>
      </p:sp>
    </p:spTree>
    <p:extLst>
      <p:ext uri="{BB962C8B-B14F-4D97-AF65-F5344CB8AC3E}">
        <p14:creationId xmlns:p14="http://schemas.microsoft.com/office/powerpoint/2010/main" val="40920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03"/>
                                        </p:tgtEl>
                                        <p:attrNameLst>
                                          <p:attrName>style.visibility</p:attrName>
                                        </p:attrNameLst>
                                      </p:cBhvr>
                                      <p:to>
                                        <p:strVal val="visible"/>
                                      </p:to>
                                    </p:set>
                                    <p:animEffect transition="in" filter="wipe(left)">
                                      <p:cBhvr>
                                        <p:cTn id="22" dur="500"/>
                                        <p:tgtEl>
                                          <p:spTgt spid="820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nodeType="withEffect">
                                  <p:stCondLst>
                                    <p:cond delay="0"/>
                                  </p:stCondLst>
                                  <p:childTnLst>
                                    <p:set>
                                      <p:cBhvr>
                                        <p:cTn id="30" dur="1" fill="hold">
                                          <p:stCondLst>
                                            <p:cond delay="0"/>
                                          </p:stCondLst>
                                        </p:cTn>
                                        <p:tgtEl>
                                          <p:spTgt spid="8205"/>
                                        </p:tgtEl>
                                        <p:attrNameLst>
                                          <p:attrName>style.visibility</p:attrName>
                                        </p:attrNameLst>
                                      </p:cBhvr>
                                      <p:to>
                                        <p:strVal val="visible"/>
                                      </p:to>
                                    </p:set>
                                    <p:animEffect transition="in" filter="wipe(left)">
                                      <p:cBhvr>
                                        <p:cTn id="31" dur="500"/>
                                        <p:tgtEl>
                                          <p:spTgt spid="820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par>
                                <p:cTn id="35" presetID="22" presetClass="entr" presetSubtype="8" fill="hold" nodeType="withEffect">
                                  <p:stCondLst>
                                    <p:cond delay="0"/>
                                  </p:stCondLst>
                                  <p:childTnLst>
                                    <p:set>
                                      <p:cBhvr>
                                        <p:cTn id="36" dur="1" fill="hold">
                                          <p:stCondLst>
                                            <p:cond delay="0"/>
                                          </p:stCondLst>
                                        </p:cTn>
                                        <p:tgtEl>
                                          <p:spTgt spid="8207"/>
                                        </p:tgtEl>
                                        <p:attrNameLst>
                                          <p:attrName>style.visibility</p:attrName>
                                        </p:attrNameLst>
                                      </p:cBhvr>
                                      <p:to>
                                        <p:strVal val="visible"/>
                                      </p:to>
                                    </p:set>
                                    <p:animEffect transition="in" filter="wipe(left)">
                                      <p:cBhvr>
                                        <p:cTn id="37" dur="500"/>
                                        <p:tgtEl>
                                          <p:spTgt spid="820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500"/>
                                        <p:tgtEl>
                                          <p:spTgt spid="54"/>
                                        </p:tgtEl>
                                      </p:cBhvr>
                                    </p:animEffect>
                                  </p:childTnLst>
                                </p:cTn>
                              </p:par>
                              <p:par>
                                <p:cTn id="41" presetID="22" presetClass="entr" presetSubtype="8" fill="hold" nodeType="withEffect">
                                  <p:stCondLst>
                                    <p:cond delay="0"/>
                                  </p:stCondLst>
                                  <p:childTnLst>
                                    <p:set>
                                      <p:cBhvr>
                                        <p:cTn id="42" dur="1" fill="hold">
                                          <p:stCondLst>
                                            <p:cond delay="0"/>
                                          </p:stCondLst>
                                        </p:cTn>
                                        <p:tgtEl>
                                          <p:spTgt spid="8209"/>
                                        </p:tgtEl>
                                        <p:attrNameLst>
                                          <p:attrName>style.visibility</p:attrName>
                                        </p:attrNameLst>
                                      </p:cBhvr>
                                      <p:to>
                                        <p:strVal val="visible"/>
                                      </p:to>
                                    </p:set>
                                    <p:animEffect transition="in" filter="wipe(left)">
                                      <p:cBhvr>
                                        <p:cTn id="43" dur="500"/>
                                        <p:tgtEl>
                                          <p:spTgt spid="820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left)">
                                      <p:cBhvr>
                                        <p:cTn id="56" dur="500"/>
                                        <p:tgtEl>
                                          <p:spTgt spid="70"/>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7" grpId="0" animBg="1"/>
      <p:bldP spid="45" grpId="0" animBg="1"/>
      <p:bldP spid="48" grpId="0" animBg="1"/>
      <p:bldP spid="50" grpId="0" animBg="1"/>
      <p:bldP spid="51" grpId="0" animBg="1"/>
      <p:bldP spid="54"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Stay in Lucerne</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13871"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374D3B29-5B63-4584-B505-8F5CE5B2E499}"/>
              </a:ext>
            </a:extLst>
          </p:cNvPr>
          <p:cNvPicPr>
            <a:picLocks noChangeAspect="1"/>
          </p:cNvPicPr>
          <p:nvPr/>
        </p:nvPicPr>
        <p:blipFill>
          <a:blip r:embed="rId3"/>
          <a:stretch>
            <a:fillRect/>
          </a:stretch>
        </p:blipFill>
        <p:spPr>
          <a:xfrm>
            <a:off x="658435" y="2244582"/>
            <a:ext cx="2322542" cy="4524432"/>
          </a:xfrm>
          <a:prstGeom prst="rect">
            <a:avLst/>
          </a:prstGeom>
        </p:spPr>
      </p:pic>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err="1"/>
              <a:t>Results</a:t>
            </a:r>
            <a:endParaRPr lang="de-DE" b="1" dirty="0"/>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a:t>
            </a:r>
            <a:r>
              <a:rPr lang="de-DE" b="1" dirty="0" err="1"/>
              <a:t>steps</a:t>
            </a:r>
            <a:endParaRPr lang="de-DE" b="1" dirty="0"/>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r>
              <a:rPr lang="de-DE" dirty="0"/>
              <a:t>4</a:t>
            </a:r>
          </a:p>
        </p:txBody>
      </p:sp>
      <p:sp>
        <p:nvSpPr>
          <p:cNvPr id="19" name="Textfeld 18">
            <a:extLst>
              <a:ext uri="{FF2B5EF4-FFF2-40B4-BE49-F238E27FC236}">
                <a16:creationId xmlns:a16="http://schemas.microsoft.com/office/drawing/2014/main" id="{AAE670A6-EEEC-48CD-BFAB-07C15E0CDEB9}"/>
              </a:ext>
            </a:extLst>
          </p:cNvPr>
          <p:cNvSpPr txBox="1"/>
          <p:nvPr/>
        </p:nvSpPr>
        <p:spPr>
          <a:xfrm>
            <a:off x="3343409" y="24913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white"/>
                </a:solidFill>
                <a:effectLst/>
                <a:uLnTx/>
                <a:uFillTx/>
                <a:latin typeface="Calibri" panose="020F0502020204030204"/>
                <a:ea typeface="+mn-ea"/>
                <a:cs typeface="+mn-cs"/>
              </a:rPr>
              <a:t>        DISCOUNTS Tab</a:t>
            </a:r>
          </a:p>
        </p:txBody>
      </p:sp>
      <p:sp>
        <p:nvSpPr>
          <p:cNvPr id="20" name="Textfeld 19">
            <a:extLst>
              <a:ext uri="{FF2B5EF4-FFF2-40B4-BE49-F238E27FC236}">
                <a16:creationId xmlns:a16="http://schemas.microsoft.com/office/drawing/2014/main" id="{917C2BB7-F77F-4DC9-AAA8-393ECC2C26CC}"/>
              </a:ext>
            </a:extLst>
          </p:cNvPr>
          <p:cNvSpPr txBox="1"/>
          <p:nvPr/>
        </p:nvSpPr>
        <p:spPr>
          <a:xfrm>
            <a:off x="3322536" y="3365862"/>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noProof="0" dirty="0">
                <a:ln>
                  <a:noFill/>
                </a:ln>
                <a:solidFill>
                  <a:prstClr val="white"/>
                </a:solidFill>
                <a:effectLst/>
                <a:uLnTx/>
                <a:uFillTx/>
                <a:latin typeface="Calibri" panose="020F0502020204030204"/>
                <a:ea typeface="+mn-ea"/>
                <a:cs typeface="+mn-cs"/>
              </a:rPr>
              <a:t>Filters </a:t>
            </a:r>
            <a:r>
              <a:rPr kumimoji="0" lang="de-DE" sz="2400" b="0" i="0" u="none" strike="noStrike" kern="1200" cap="none" spc="0" normalizeH="0" noProof="0" dirty="0" err="1">
                <a:ln>
                  <a:noFill/>
                </a:ln>
                <a:solidFill>
                  <a:prstClr val="white"/>
                </a:solidFill>
                <a:effectLst/>
                <a:uLnTx/>
                <a:uFillTx/>
                <a:latin typeface="Calibri" panose="020F0502020204030204"/>
                <a:ea typeface="+mn-ea"/>
                <a:cs typeface="+mn-cs"/>
              </a:rPr>
              <a:t>for</a:t>
            </a:r>
            <a:r>
              <a:rPr kumimoji="0" lang="de-DE" sz="2400" b="0" i="0" u="none" strike="noStrike" kern="1200" cap="none" spc="0" normalizeH="0" noProof="0" dirty="0">
                <a:ln>
                  <a:noFill/>
                </a:ln>
                <a:solidFill>
                  <a:prstClr val="white"/>
                </a:solidFill>
                <a:effectLst/>
                <a:uLnTx/>
                <a:uFillTx/>
                <a:latin typeface="Calibri" panose="020F0502020204030204"/>
                <a:ea typeface="+mn-ea"/>
                <a:cs typeface="+mn-cs"/>
              </a:rPr>
              <a:t> </a:t>
            </a:r>
            <a:r>
              <a:rPr kumimoji="0" lang="de-DE" sz="2400" b="0" i="0" u="none" strike="noStrike" kern="1200" cap="none" spc="0" normalizeH="0" noProof="0" dirty="0" err="1">
                <a:ln>
                  <a:noFill/>
                </a:ln>
                <a:solidFill>
                  <a:prstClr val="white"/>
                </a:solidFill>
                <a:effectLst/>
                <a:uLnTx/>
                <a:uFillTx/>
                <a:latin typeface="Calibri" panose="020F0502020204030204"/>
                <a:ea typeface="+mn-ea"/>
                <a:cs typeface="+mn-cs"/>
              </a:rPr>
              <a:t>categories</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feld 20">
            <a:extLst>
              <a:ext uri="{FF2B5EF4-FFF2-40B4-BE49-F238E27FC236}">
                <a16:creationId xmlns:a16="http://schemas.microsoft.com/office/drawing/2014/main" id="{95E4545F-2644-4E78-9509-F06815A3DA7C}"/>
              </a:ext>
            </a:extLst>
          </p:cNvPr>
          <p:cNvSpPr txBox="1"/>
          <p:nvPr/>
        </p:nvSpPr>
        <p:spPr>
          <a:xfrm>
            <a:off x="3318009" y="3973678"/>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err="1">
                <a:solidFill>
                  <a:prstClr val="white"/>
                </a:solidFill>
                <a:latin typeface="Calibri" panose="020F0502020204030204"/>
              </a:rPr>
              <a:t>Map</a:t>
            </a:r>
            <a:r>
              <a:rPr lang="de-DE" sz="2400" dirty="0">
                <a:solidFill>
                  <a:prstClr val="white"/>
                </a:solidFill>
                <a:latin typeface="Calibri" panose="020F0502020204030204"/>
              </a:rPr>
              <a:t> </a:t>
            </a:r>
            <a:r>
              <a:rPr lang="de-DE" sz="2400" dirty="0" err="1">
                <a:solidFill>
                  <a:prstClr val="white"/>
                </a:solidFill>
                <a:latin typeface="Calibri" panose="020F0502020204030204"/>
              </a:rPr>
              <a:t>with</a:t>
            </a:r>
            <a:r>
              <a:rPr lang="de-DE" sz="2400" dirty="0">
                <a:solidFill>
                  <a:prstClr val="white"/>
                </a:solidFill>
                <a:latin typeface="Calibri" panose="020F0502020204030204"/>
              </a:rPr>
              <a:t> </a:t>
            </a:r>
            <a:r>
              <a:rPr lang="de-DE" sz="2400" dirty="0" err="1">
                <a:solidFill>
                  <a:prstClr val="white"/>
                </a:solidFill>
                <a:latin typeface="Calibri" panose="020F0502020204030204"/>
              </a:rPr>
              <a:t>pins</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feld 28">
            <a:extLst>
              <a:ext uri="{FF2B5EF4-FFF2-40B4-BE49-F238E27FC236}">
                <a16:creationId xmlns:a16="http://schemas.microsoft.com/office/drawing/2014/main" id="{AF80E73D-32EB-48CA-BF4F-07E001DF745B}"/>
              </a:ext>
            </a:extLst>
          </p:cNvPr>
          <p:cNvSpPr txBox="1"/>
          <p:nvPr/>
        </p:nvSpPr>
        <p:spPr>
          <a:xfrm>
            <a:off x="3318009" y="4570554"/>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List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with</a:t>
            </a: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discounts</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feld 29">
            <a:extLst>
              <a:ext uri="{FF2B5EF4-FFF2-40B4-BE49-F238E27FC236}">
                <a16:creationId xmlns:a16="http://schemas.microsoft.com/office/drawing/2014/main" id="{43A1A88F-8F95-466E-839F-721FABBDAA9D}"/>
              </a:ext>
            </a:extLst>
          </p:cNvPr>
          <p:cNvSpPr txBox="1"/>
          <p:nvPr/>
        </p:nvSpPr>
        <p:spPr>
          <a:xfrm>
            <a:off x="3318008" y="5180130"/>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More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details</a:t>
            </a: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31" name="Picture 11">
            <a:extLst>
              <a:ext uri="{FF2B5EF4-FFF2-40B4-BE49-F238E27FC236}">
                <a16:creationId xmlns:a16="http://schemas.microsoft.com/office/drawing/2014/main" id="{9E5B2F04-451A-488F-BF94-9267D3A80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481" y="2511437"/>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A2B201D1-C9B3-483A-B3B6-36E8FAA43B5F}"/>
              </a:ext>
            </a:extLst>
          </p:cNvPr>
          <p:cNvSpPr txBox="1"/>
          <p:nvPr/>
        </p:nvSpPr>
        <p:spPr>
          <a:xfrm>
            <a:off x="7546967" y="2491346"/>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Service </a:t>
            </a:r>
            <a:r>
              <a:rPr lang="de-DE" sz="2400" b="1" dirty="0" err="1"/>
              <a:t>providers</a:t>
            </a:r>
            <a:endParaRPr lang="de-DE" sz="2400" b="1" dirty="0"/>
          </a:p>
          <a:p>
            <a:r>
              <a:rPr lang="de-DE" sz="2400" dirty="0" err="1"/>
              <a:t>Direct</a:t>
            </a:r>
            <a:r>
              <a:rPr lang="de-DE" sz="2400" dirty="0"/>
              <a:t> </a:t>
            </a:r>
            <a:r>
              <a:rPr lang="de-DE" sz="2400" dirty="0" err="1"/>
              <a:t>communication</a:t>
            </a:r>
            <a:r>
              <a:rPr lang="de-DE" sz="2400" dirty="0"/>
              <a:t> and</a:t>
            </a:r>
          </a:p>
          <a:p>
            <a:r>
              <a:rPr lang="de-DE" sz="2400" dirty="0" err="1"/>
              <a:t>promotion</a:t>
            </a:r>
            <a:endParaRPr lang="de-DE" sz="2400" dirty="0"/>
          </a:p>
        </p:txBody>
      </p:sp>
      <p:pic>
        <p:nvPicPr>
          <p:cNvPr id="33" name="Grafik 32" descr="Häkchen">
            <a:extLst>
              <a:ext uri="{FF2B5EF4-FFF2-40B4-BE49-F238E27FC236}">
                <a16:creationId xmlns:a16="http://schemas.microsoft.com/office/drawing/2014/main" id="{F1E6727E-8984-4A66-BF68-C4B18A9ED6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4533" y="3126997"/>
            <a:ext cx="604006" cy="604006"/>
          </a:xfrm>
          <a:prstGeom prst="rect">
            <a:avLst/>
          </a:prstGeom>
        </p:spPr>
      </p:pic>
      <p:sp>
        <p:nvSpPr>
          <p:cNvPr id="34" name="Textfeld 33">
            <a:extLst>
              <a:ext uri="{FF2B5EF4-FFF2-40B4-BE49-F238E27FC236}">
                <a16:creationId xmlns:a16="http://schemas.microsoft.com/office/drawing/2014/main" id="{2EA03881-C8E8-4332-9C5C-EB5F9BF2AA2A}"/>
              </a:ext>
            </a:extLst>
          </p:cNvPr>
          <p:cNvSpPr txBox="1"/>
          <p:nvPr/>
        </p:nvSpPr>
        <p:spPr>
          <a:xfrm>
            <a:off x="7546966" y="3947121"/>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Service </a:t>
            </a:r>
            <a:r>
              <a:rPr lang="de-DE" sz="2400" b="1" dirty="0" err="1"/>
              <a:t>providers</a:t>
            </a:r>
            <a:endParaRPr lang="de-DE" sz="2400" b="1" dirty="0"/>
          </a:p>
          <a:p>
            <a:r>
              <a:rPr lang="de-DE" sz="2400" dirty="0" err="1"/>
              <a:t>Measure</a:t>
            </a:r>
            <a:r>
              <a:rPr lang="de-DE" sz="2400" dirty="0"/>
              <a:t> and </a:t>
            </a:r>
            <a:r>
              <a:rPr lang="de-DE" sz="2400" dirty="0" err="1"/>
              <a:t>optimize</a:t>
            </a:r>
            <a:r>
              <a:rPr lang="de-DE" sz="2400" dirty="0"/>
              <a:t> </a:t>
            </a:r>
            <a:r>
              <a:rPr lang="de-DE" sz="2400" dirty="0" err="1"/>
              <a:t>discount</a:t>
            </a:r>
            <a:r>
              <a:rPr lang="de-DE" sz="2400" dirty="0"/>
              <a:t> </a:t>
            </a:r>
            <a:r>
              <a:rPr lang="de-DE" sz="2400" dirty="0" err="1"/>
              <a:t>offers</a:t>
            </a:r>
            <a:endParaRPr lang="de-DE" sz="2400" dirty="0"/>
          </a:p>
        </p:txBody>
      </p:sp>
      <p:pic>
        <p:nvPicPr>
          <p:cNvPr id="35" name="Grafik 34" descr="Häkchen">
            <a:extLst>
              <a:ext uri="{FF2B5EF4-FFF2-40B4-BE49-F238E27FC236}">
                <a16:creationId xmlns:a16="http://schemas.microsoft.com/office/drawing/2014/main" id="{B5413C1C-D1CC-4252-92CE-8A89F2E25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4533" y="4622387"/>
            <a:ext cx="604006" cy="604006"/>
          </a:xfrm>
          <a:prstGeom prst="rect">
            <a:avLst/>
          </a:prstGeom>
        </p:spPr>
      </p:pic>
      <p:pic>
        <p:nvPicPr>
          <p:cNvPr id="3" name="Grafik 2">
            <a:extLst>
              <a:ext uri="{FF2B5EF4-FFF2-40B4-BE49-F238E27FC236}">
                <a16:creationId xmlns:a16="http://schemas.microsoft.com/office/drawing/2014/main" id="{04A94F6A-E662-46C5-B21F-BD7E7B67BD4D}"/>
              </a:ext>
            </a:extLst>
          </p:cNvPr>
          <p:cNvPicPr>
            <a:picLocks noChangeAspect="1"/>
          </p:cNvPicPr>
          <p:nvPr/>
        </p:nvPicPr>
        <p:blipFill>
          <a:blip r:embed="rId7"/>
          <a:stretch>
            <a:fillRect/>
          </a:stretch>
        </p:blipFill>
        <p:spPr>
          <a:xfrm>
            <a:off x="685638" y="2284960"/>
            <a:ext cx="2283221" cy="4536000"/>
          </a:xfrm>
          <a:prstGeom prst="rect">
            <a:avLst/>
          </a:prstGeom>
        </p:spPr>
      </p:pic>
    </p:spTree>
    <p:extLst>
      <p:ext uri="{BB962C8B-B14F-4D97-AF65-F5344CB8AC3E}">
        <p14:creationId xmlns:p14="http://schemas.microsoft.com/office/powerpoint/2010/main" val="89833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9" grpId="0" animBg="1"/>
      <p:bldP spid="30" grpId="0" animBg="1"/>
      <p:bldP spid="32"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Stay in Lucerne</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13871"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374D3B29-5B63-4584-B505-8F5CE5B2E499}"/>
              </a:ext>
            </a:extLst>
          </p:cNvPr>
          <p:cNvPicPr>
            <a:picLocks noChangeAspect="1"/>
          </p:cNvPicPr>
          <p:nvPr/>
        </p:nvPicPr>
        <p:blipFill>
          <a:blip r:embed="rId3"/>
          <a:stretch>
            <a:fillRect/>
          </a:stretch>
        </p:blipFill>
        <p:spPr>
          <a:xfrm>
            <a:off x="658435" y="2244582"/>
            <a:ext cx="2322542" cy="4524432"/>
          </a:xfrm>
          <a:prstGeom prst="rect">
            <a:avLst/>
          </a:prstGeom>
        </p:spPr>
      </p:pic>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err="1"/>
              <a:t>Results</a:t>
            </a:r>
            <a:endParaRPr lang="de-DE" b="1" dirty="0"/>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a:t>
            </a:r>
            <a:r>
              <a:rPr lang="de-DE" b="1" dirty="0" err="1"/>
              <a:t>steps</a:t>
            </a:r>
            <a:endParaRPr lang="de-DE" b="1" dirty="0"/>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r>
              <a:rPr lang="de-DE" dirty="0"/>
              <a:t>5</a:t>
            </a:r>
          </a:p>
        </p:txBody>
      </p:sp>
      <p:sp>
        <p:nvSpPr>
          <p:cNvPr id="32" name="Textfeld 31">
            <a:extLst>
              <a:ext uri="{FF2B5EF4-FFF2-40B4-BE49-F238E27FC236}">
                <a16:creationId xmlns:a16="http://schemas.microsoft.com/office/drawing/2014/main" id="{D1E6575F-11C6-40B6-A524-12AE6F5C5D9C}"/>
              </a:ext>
            </a:extLst>
          </p:cNvPr>
          <p:cNvSpPr txBox="1"/>
          <p:nvPr/>
        </p:nvSpPr>
        <p:spPr>
          <a:xfrm>
            <a:off x="3355935" y="24913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white"/>
                </a:solidFill>
                <a:effectLst/>
                <a:uLnTx/>
                <a:uFillTx/>
                <a:latin typeface="Calibri" panose="020F0502020204030204"/>
                <a:ea typeface="+mn-ea"/>
                <a:cs typeface="+mn-cs"/>
              </a:rPr>
              <a:t>        ATTRACTIONS Tab</a:t>
            </a:r>
          </a:p>
        </p:txBody>
      </p:sp>
      <p:sp>
        <p:nvSpPr>
          <p:cNvPr id="33" name="Textfeld 32">
            <a:extLst>
              <a:ext uri="{FF2B5EF4-FFF2-40B4-BE49-F238E27FC236}">
                <a16:creationId xmlns:a16="http://schemas.microsoft.com/office/drawing/2014/main" id="{FF5ACA9B-B2D5-40B5-9957-713F30D53C77}"/>
              </a:ext>
            </a:extLst>
          </p:cNvPr>
          <p:cNvSpPr txBox="1"/>
          <p:nvPr/>
        </p:nvSpPr>
        <p:spPr>
          <a:xfrm>
            <a:off x="3335062" y="3365862"/>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lvl="0">
              <a:defRPr/>
            </a:pPr>
            <a:r>
              <a:rPr lang="de-DE" sz="2400" dirty="0">
                <a:solidFill>
                  <a:prstClr val="white"/>
                </a:solidFill>
              </a:rPr>
              <a:t>Filters </a:t>
            </a:r>
            <a:r>
              <a:rPr lang="de-DE" sz="2400" dirty="0" err="1">
                <a:solidFill>
                  <a:prstClr val="white"/>
                </a:solidFill>
              </a:rPr>
              <a:t>for</a:t>
            </a:r>
            <a:r>
              <a:rPr lang="de-DE" sz="2400" dirty="0">
                <a:solidFill>
                  <a:prstClr val="white"/>
                </a:solidFill>
              </a:rPr>
              <a:t> </a:t>
            </a:r>
            <a:r>
              <a:rPr lang="de-DE" sz="2400" dirty="0" err="1">
                <a:solidFill>
                  <a:prstClr val="white"/>
                </a:solidFill>
              </a:rPr>
              <a:t>categories</a:t>
            </a:r>
            <a:endParaRPr lang="de-DE" sz="2400" dirty="0">
              <a:solidFill>
                <a:prstClr val="white"/>
              </a:solidFill>
            </a:endParaRPr>
          </a:p>
        </p:txBody>
      </p:sp>
      <p:sp>
        <p:nvSpPr>
          <p:cNvPr id="34" name="Textfeld 33">
            <a:extLst>
              <a:ext uri="{FF2B5EF4-FFF2-40B4-BE49-F238E27FC236}">
                <a16:creationId xmlns:a16="http://schemas.microsoft.com/office/drawing/2014/main" id="{5F340BB6-5F65-4564-A91A-AA00DE9BA11B}"/>
              </a:ext>
            </a:extLst>
          </p:cNvPr>
          <p:cNvSpPr txBox="1"/>
          <p:nvPr/>
        </p:nvSpPr>
        <p:spPr>
          <a:xfrm>
            <a:off x="3330535" y="3973678"/>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defRPr/>
            </a:pPr>
            <a:r>
              <a:rPr lang="de-DE" sz="2400" dirty="0" err="1">
                <a:solidFill>
                  <a:prstClr val="white"/>
                </a:solidFill>
              </a:rPr>
              <a:t>Map</a:t>
            </a:r>
            <a:r>
              <a:rPr lang="de-DE" sz="2400" dirty="0">
                <a:solidFill>
                  <a:prstClr val="white"/>
                </a:solidFill>
              </a:rPr>
              <a:t> </a:t>
            </a:r>
            <a:r>
              <a:rPr lang="de-DE" sz="2400" dirty="0" err="1">
                <a:solidFill>
                  <a:prstClr val="white"/>
                </a:solidFill>
              </a:rPr>
              <a:t>with</a:t>
            </a:r>
            <a:r>
              <a:rPr lang="de-DE" sz="2400" dirty="0">
                <a:solidFill>
                  <a:prstClr val="white"/>
                </a:solidFill>
              </a:rPr>
              <a:t> </a:t>
            </a:r>
            <a:r>
              <a:rPr lang="de-DE" sz="2400" dirty="0" err="1">
                <a:solidFill>
                  <a:prstClr val="white"/>
                </a:solidFill>
              </a:rPr>
              <a:t>pins</a:t>
            </a:r>
            <a:endParaRPr lang="de-DE" sz="2400" dirty="0">
              <a:solidFill>
                <a:prstClr val="white"/>
              </a:solidFill>
            </a:endParaRPr>
          </a:p>
        </p:txBody>
      </p:sp>
      <p:sp>
        <p:nvSpPr>
          <p:cNvPr id="35" name="Textfeld 34">
            <a:extLst>
              <a:ext uri="{FF2B5EF4-FFF2-40B4-BE49-F238E27FC236}">
                <a16:creationId xmlns:a16="http://schemas.microsoft.com/office/drawing/2014/main" id="{8D355BDE-8EA2-4B54-8A13-38D15865C5EB}"/>
              </a:ext>
            </a:extLst>
          </p:cNvPr>
          <p:cNvSpPr txBox="1"/>
          <p:nvPr/>
        </p:nvSpPr>
        <p:spPr>
          <a:xfrm>
            <a:off x="3330535" y="4570554"/>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a:solidFill>
                  <a:prstClr val="white"/>
                </a:solidFill>
                <a:latin typeface="Calibri" panose="020F0502020204030204"/>
              </a:rPr>
              <a:t>Reviews</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feld 35">
            <a:extLst>
              <a:ext uri="{FF2B5EF4-FFF2-40B4-BE49-F238E27FC236}">
                <a16:creationId xmlns:a16="http://schemas.microsoft.com/office/drawing/2014/main" id="{3C594B4C-921B-4E9E-8B30-933BFCE59B50}"/>
              </a:ext>
            </a:extLst>
          </p:cNvPr>
          <p:cNvSpPr txBox="1"/>
          <p:nvPr/>
        </p:nvSpPr>
        <p:spPr>
          <a:xfrm>
            <a:off x="3330534" y="5180130"/>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More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details</a:t>
            </a: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37" name="Picture 13">
            <a:extLst>
              <a:ext uri="{FF2B5EF4-FFF2-40B4-BE49-F238E27FC236}">
                <a16:creationId xmlns:a16="http://schemas.microsoft.com/office/drawing/2014/main" id="{F37B98C9-5BC0-4C1F-ADC0-73FC7F914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297" y="250059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feld 37">
            <a:extLst>
              <a:ext uri="{FF2B5EF4-FFF2-40B4-BE49-F238E27FC236}">
                <a16:creationId xmlns:a16="http://schemas.microsoft.com/office/drawing/2014/main" id="{EAC5CAD4-BAB4-46A8-874E-8150BE34EFCB}"/>
              </a:ext>
            </a:extLst>
          </p:cNvPr>
          <p:cNvSpPr txBox="1"/>
          <p:nvPr/>
        </p:nvSpPr>
        <p:spPr>
          <a:xfrm>
            <a:off x="7546967" y="2491346"/>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Lucerne </a:t>
            </a:r>
            <a:r>
              <a:rPr lang="de-DE" sz="2400" b="1" dirty="0" err="1"/>
              <a:t>Tourism</a:t>
            </a:r>
            <a:endParaRPr lang="de-DE" sz="2400" b="1" dirty="0"/>
          </a:p>
          <a:p>
            <a:r>
              <a:rPr lang="de-DE" sz="2400" dirty="0" err="1"/>
              <a:t>Influence</a:t>
            </a:r>
            <a:r>
              <a:rPr lang="de-DE" sz="2400" dirty="0"/>
              <a:t> </a:t>
            </a:r>
            <a:r>
              <a:rPr lang="de-DE" sz="2400" dirty="0" err="1"/>
              <a:t>activities</a:t>
            </a:r>
            <a:r>
              <a:rPr lang="de-DE" sz="2400" dirty="0"/>
              <a:t> </a:t>
            </a:r>
            <a:r>
              <a:rPr lang="de-DE" sz="2400" dirty="0" err="1"/>
              <a:t>of</a:t>
            </a:r>
            <a:r>
              <a:rPr lang="de-DE" sz="2400" dirty="0"/>
              <a:t> </a:t>
            </a:r>
            <a:r>
              <a:rPr lang="de-DE" sz="2400" dirty="0" err="1"/>
              <a:t>tourists</a:t>
            </a:r>
            <a:endParaRPr lang="de-DE" sz="2400" dirty="0"/>
          </a:p>
        </p:txBody>
      </p:sp>
      <p:pic>
        <p:nvPicPr>
          <p:cNvPr id="39" name="Grafik 38" descr="Häkchen">
            <a:extLst>
              <a:ext uri="{FF2B5EF4-FFF2-40B4-BE49-F238E27FC236}">
                <a16:creationId xmlns:a16="http://schemas.microsoft.com/office/drawing/2014/main" id="{A896E887-2212-42E7-A152-063FC44F7B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4533" y="3126997"/>
            <a:ext cx="604006" cy="604006"/>
          </a:xfrm>
          <a:prstGeom prst="rect">
            <a:avLst/>
          </a:prstGeom>
        </p:spPr>
      </p:pic>
      <p:pic>
        <p:nvPicPr>
          <p:cNvPr id="42" name="Grafik 41">
            <a:extLst>
              <a:ext uri="{FF2B5EF4-FFF2-40B4-BE49-F238E27FC236}">
                <a16:creationId xmlns:a16="http://schemas.microsoft.com/office/drawing/2014/main" id="{ED32B532-FE98-4BD3-8B37-4A7231A8B09B}"/>
              </a:ext>
            </a:extLst>
          </p:cNvPr>
          <p:cNvPicPr>
            <a:picLocks noChangeAspect="1"/>
          </p:cNvPicPr>
          <p:nvPr/>
        </p:nvPicPr>
        <p:blipFill>
          <a:blip r:embed="rId7"/>
          <a:stretch>
            <a:fillRect/>
          </a:stretch>
        </p:blipFill>
        <p:spPr>
          <a:xfrm>
            <a:off x="696145" y="2244539"/>
            <a:ext cx="2290909" cy="4536000"/>
          </a:xfrm>
          <a:prstGeom prst="rect">
            <a:avLst/>
          </a:prstGeom>
        </p:spPr>
      </p:pic>
    </p:spTree>
    <p:extLst>
      <p:ext uri="{BB962C8B-B14F-4D97-AF65-F5344CB8AC3E}">
        <p14:creationId xmlns:p14="http://schemas.microsoft.com/office/powerpoint/2010/main" val="152211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Stay in Lucerne</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13871"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374D3B29-5B63-4584-B505-8F5CE5B2E499}"/>
              </a:ext>
            </a:extLst>
          </p:cNvPr>
          <p:cNvPicPr>
            <a:picLocks noChangeAspect="1"/>
          </p:cNvPicPr>
          <p:nvPr/>
        </p:nvPicPr>
        <p:blipFill>
          <a:blip r:embed="rId3"/>
          <a:stretch>
            <a:fillRect/>
          </a:stretch>
        </p:blipFill>
        <p:spPr>
          <a:xfrm>
            <a:off x="658435" y="2244582"/>
            <a:ext cx="2322542" cy="4524432"/>
          </a:xfrm>
          <a:prstGeom prst="rect">
            <a:avLst/>
          </a:prstGeom>
        </p:spPr>
      </p:pic>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err="1"/>
              <a:t>Results</a:t>
            </a:r>
            <a:endParaRPr lang="de-DE" b="1" dirty="0"/>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a:t>
            </a:r>
            <a:r>
              <a:rPr lang="de-DE" b="1" dirty="0" err="1"/>
              <a:t>steps</a:t>
            </a:r>
            <a:endParaRPr lang="de-DE" b="1" dirty="0"/>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r>
              <a:rPr lang="de-DE" dirty="0"/>
              <a:t>6</a:t>
            </a:r>
          </a:p>
        </p:txBody>
      </p:sp>
      <p:pic>
        <p:nvPicPr>
          <p:cNvPr id="22" name="Grafik 21">
            <a:extLst>
              <a:ext uri="{FF2B5EF4-FFF2-40B4-BE49-F238E27FC236}">
                <a16:creationId xmlns:a16="http://schemas.microsoft.com/office/drawing/2014/main" id="{B61BA7D2-673A-4CCE-B5F7-1B0FA8067025}"/>
              </a:ext>
            </a:extLst>
          </p:cNvPr>
          <p:cNvPicPr>
            <a:picLocks noChangeAspect="1"/>
          </p:cNvPicPr>
          <p:nvPr/>
        </p:nvPicPr>
        <p:blipFill>
          <a:blip r:embed="rId4"/>
          <a:stretch>
            <a:fillRect/>
          </a:stretch>
        </p:blipFill>
        <p:spPr>
          <a:xfrm>
            <a:off x="646416" y="2272434"/>
            <a:ext cx="2336040" cy="4536000"/>
          </a:xfrm>
          <a:prstGeom prst="rect">
            <a:avLst/>
          </a:prstGeom>
        </p:spPr>
      </p:pic>
      <p:sp>
        <p:nvSpPr>
          <p:cNvPr id="23" name="Textfeld 22">
            <a:extLst>
              <a:ext uri="{FF2B5EF4-FFF2-40B4-BE49-F238E27FC236}">
                <a16:creationId xmlns:a16="http://schemas.microsoft.com/office/drawing/2014/main" id="{9E46A43D-32F6-4932-B2BA-D44299BB3177}"/>
              </a:ext>
            </a:extLst>
          </p:cNvPr>
          <p:cNvSpPr txBox="1"/>
          <p:nvPr/>
        </p:nvSpPr>
        <p:spPr>
          <a:xfrm>
            <a:off x="3330883" y="24913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dirty="0">
                <a:solidFill>
                  <a:prstClr val="white"/>
                </a:solidFill>
                <a:latin typeface="Calibri" panose="020F0502020204030204"/>
              </a:rPr>
              <a:t>        TRANSPORT</a:t>
            </a:r>
            <a:r>
              <a:rPr kumimoji="0" lang="de-DE" sz="2400" b="1" i="0" u="none" strike="noStrike" kern="1200" cap="none" spc="0" normalizeH="0" baseline="0" noProof="0" dirty="0">
                <a:ln>
                  <a:noFill/>
                </a:ln>
                <a:solidFill>
                  <a:prstClr val="white"/>
                </a:solidFill>
                <a:effectLst/>
                <a:uLnTx/>
                <a:uFillTx/>
                <a:latin typeface="Calibri" panose="020F0502020204030204"/>
                <a:ea typeface="+mn-ea"/>
                <a:cs typeface="+mn-cs"/>
              </a:rPr>
              <a:t> Tab</a:t>
            </a:r>
          </a:p>
        </p:txBody>
      </p:sp>
      <p:sp>
        <p:nvSpPr>
          <p:cNvPr id="24" name="Textfeld 23">
            <a:extLst>
              <a:ext uri="{FF2B5EF4-FFF2-40B4-BE49-F238E27FC236}">
                <a16:creationId xmlns:a16="http://schemas.microsoft.com/office/drawing/2014/main" id="{72EB6A41-9B67-456A-835A-52B205566585}"/>
              </a:ext>
            </a:extLst>
          </p:cNvPr>
          <p:cNvSpPr txBox="1"/>
          <p:nvPr/>
        </p:nvSpPr>
        <p:spPr>
          <a:xfrm>
            <a:off x="3310010" y="3365862"/>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QR-Code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as</a:t>
            </a: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 ticket</a:t>
            </a:r>
          </a:p>
        </p:txBody>
      </p:sp>
      <p:sp>
        <p:nvSpPr>
          <p:cNvPr id="25" name="Textfeld 24">
            <a:extLst>
              <a:ext uri="{FF2B5EF4-FFF2-40B4-BE49-F238E27FC236}">
                <a16:creationId xmlns:a16="http://schemas.microsoft.com/office/drawing/2014/main" id="{9BD419CE-180B-44BE-889C-718C1F6EC44F}"/>
              </a:ext>
            </a:extLst>
          </p:cNvPr>
          <p:cNvSpPr txBox="1"/>
          <p:nvPr/>
        </p:nvSpPr>
        <p:spPr>
          <a:xfrm>
            <a:off x="3305483" y="3973678"/>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lvl="0">
              <a:defRPr/>
            </a:pPr>
            <a:r>
              <a:rPr lang="de-DE" sz="2400">
                <a:solidFill>
                  <a:prstClr val="white"/>
                </a:solidFill>
              </a:rPr>
              <a:t>Ticket advisor</a:t>
            </a:r>
            <a:endParaRPr lang="de-DE" sz="2400" dirty="0">
              <a:solidFill>
                <a:prstClr val="white"/>
              </a:solidFill>
            </a:endParaRPr>
          </a:p>
        </p:txBody>
      </p:sp>
      <p:sp>
        <p:nvSpPr>
          <p:cNvPr id="26" name="Textfeld 25">
            <a:extLst>
              <a:ext uri="{FF2B5EF4-FFF2-40B4-BE49-F238E27FC236}">
                <a16:creationId xmlns:a16="http://schemas.microsoft.com/office/drawing/2014/main" id="{48C81A9D-E683-47C9-8033-A381230E84DF}"/>
              </a:ext>
            </a:extLst>
          </p:cNvPr>
          <p:cNvSpPr txBox="1"/>
          <p:nvPr/>
        </p:nvSpPr>
        <p:spPr>
          <a:xfrm>
            <a:off x="3305483" y="4570554"/>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lvl="0">
              <a:defRPr/>
            </a:pPr>
            <a:r>
              <a:rPr lang="de-DE" sz="2400">
                <a:solidFill>
                  <a:prstClr val="white"/>
                </a:solidFill>
              </a:rPr>
              <a:t>Timetable (From – To)</a:t>
            </a:r>
            <a:endParaRPr lang="de-DE" sz="2400" dirty="0">
              <a:solidFill>
                <a:prstClr val="white"/>
              </a:solidFill>
            </a:endParaRPr>
          </a:p>
        </p:txBody>
      </p:sp>
      <p:sp>
        <p:nvSpPr>
          <p:cNvPr id="27" name="Textfeld 26">
            <a:extLst>
              <a:ext uri="{FF2B5EF4-FFF2-40B4-BE49-F238E27FC236}">
                <a16:creationId xmlns:a16="http://schemas.microsoft.com/office/drawing/2014/main" id="{18570E3A-6F80-45A3-84E4-982A903D9D7E}"/>
              </a:ext>
            </a:extLst>
          </p:cNvPr>
          <p:cNvSpPr txBox="1"/>
          <p:nvPr/>
        </p:nvSpPr>
        <p:spPr>
          <a:xfrm>
            <a:off x="3305482" y="5180130"/>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de-DE" sz="2400" dirty="0">
                <a:solidFill>
                  <a:prstClr val="white"/>
                </a:solidFill>
              </a:rPr>
              <a:t>Zone plan</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 name="Picture 15">
            <a:extLst>
              <a:ext uri="{FF2B5EF4-FFF2-40B4-BE49-F238E27FC236}">
                <a16:creationId xmlns:a16="http://schemas.microsoft.com/office/drawing/2014/main" id="{5AF1390A-F372-4630-B3C6-EDDDED6EA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245" y="2506178"/>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feld 28">
            <a:extLst>
              <a:ext uri="{FF2B5EF4-FFF2-40B4-BE49-F238E27FC236}">
                <a16:creationId xmlns:a16="http://schemas.microsoft.com/office/drawing/2014/main" id="{39E4EC22-8519-4266-AC6F-3EA2F9548F6C}"/>
              </a:ext>
            </a:extLst>
          </p:cNvPr>
          <p:cNvSpPr txBox="1"/>
          <p:nvPr/>
        </p:nvSpPr>
        <p:spPr>
          <a:xfrm>
            <a:off x="7546967" y="2491346"/>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Public </a:t>
            </a:r>
            <a:r>
              <a:rPr lang="de-DE" sz="2400" b="1" dirty="0" err="1"/>
              <a:t>transport</a:t>
            </a:r>
            <a:endParaRPr lang="de-DE" sz="2400" b="1" dirty="0"/>
          </a:p>
          <a:p>
            <a:r>
              <a:rPr lang="de-DE" sz="2400" dirty="0" err="1"/>
              <a:t>Tourists</a:t>
            </a:r>
            <a:r>
              <a:rPr lang="de-DE" sz="2400" dirty="0"/>
              <a:t> </a:t>
            </a:r>
            <a:r>
              <a:rPr lang="de-DE" sz="2400" dirty="0" err="1"/>
              <a:t>buy</a:t>
            </a:r>
            <a:r>
              <a:rPr lang="de-DE" sz="2400" dirty="0"/>
              <a:t> </a:t>
            </a:r>
            <a:r>
              <a:rPr lang="de-DE" sz="2400" dirty="0" err="1"/>
              <a:t>correct</a:t>
            </a:r>
            <a:endParaRPr lang="de-DE" sz="2400" dirty="0"/>
          </a:p>
          <a:p>
            <a:r>
              <a:rPr lang="de-DE" sz="2400" dirty="0"/>
              <a:t>ticket</a:t>
            </a:r>
          </a:p>
        </p:txBody>
      </p:sp>
      <p:pic>
        <p:nvPicPr>
          <p:cNvPr id="30" name="Grafik 29" descr="Häkchen">
            <a:extLst>
              <a:ext uri="{FF2B5EF4-FFF2-40B4-BE49-F238E27FC236}">
                <a16:creationId xmlns:a16="http://schemas.microsoft.com/office/drawing/2014/main" id="{BBE97E27-24A2-4A00-B675-64D0D08FFE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84533" y="3139523"/>
            <a:ext cx="604006" cy="604006"/>
          </a:xfrm>
          <a:prstGeom prst="rect">
            <a:avLst/>
          </a:prstGeom>
        </p:spPr>
      </p:pic>
      <p:sp>
        <p:nvSpPr>
          <p:cNvPr id="31" name="Textfeld 30">
            <a:extLst>
              <a:ext uri="{FF2B5EF4-FFF2-40B4-BE49-F238E27FC236}">
                <a16:creationId xmlns:a16="http://schemas.microsoft.com/office/drawing/2014/main" id="{3162DF1B-5264-4808-90BD-D70FDDD5829D}"/>
              </a:ext>
            </a:extLst>
          </p:cNvPr>
          <p:cNvSpPr txBox="1"/>
          <p:nvPr/>
        </p:nvSpPr>
        <p:spPr>
          <a:xfrm>
            <a:off x="7546966" y="3947121"/>
            <a:ext cx="3492493" cy="830997"/>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Tourist</a:t>
            </a:r>
          </a:p>
          <a:p>
            <a:r>
              <a:rPr lang="de-DE" sz="2400" dirty="0" err="1"/>
              <a:t>Less</a:t>
            </a:r>
            <a:r>
              <a:rPr lang="de-DE" sz="2400" dirty="0"/>
              <a:t> </a:t>
            </a:r>
            <a:r>
              <a:rPr lang="de-DE" sz="2400" dirty="0" err="1"/>
              <a:t>fined</a:t>
            </a:r>
            <a:r>
              <a:rPr lang="de-DE" sz="2400" dirty="0"/>
              <a:t> </a:t>
            </a:r>
            <a:r>
              <a:rPr lang="de-DE" sz="2400" dirty="0" err="1"/>
              <a:t>tourists</a:t>
            </a:r>
            <a:endParaRPr lang="de-DE" sz="2400" dirty="0"/>
          </a:p>
        </p:txBody>
      </p:sp>
      <p:pic>
        <p:nvPicPr>
          <p:cNvPr id="32" name="Grafik 31" descr="Häkchen">
            <a:extLst>
              <a:ext uri="{FF2B5EF4-FFF2-40B4-BE49-F238E27FC236}">
                <a16:creationId xmlns:a16="http://schemas.microsoft.com/office/drawing/2014/main" id="{479E745F-7F0F-49D1-91DA-93CD475A9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84533" y="4234081"/>
            <a:ext cx="604006" cy="604006"/>
          </a:xfrm>
          <a:prstGeom prst="rect">
            <a:avLst/>
          </a:prstGeom>
        </p:spPr>
      </p:pic>
    </p:spTree>
    <p:extLst>
      <p:ext uri="{BB962C8B-B14F-4D97-AF65-F5344CB8AC3E}">
        <p14:creationId xmlns:p14="http://schemas.microsoft.com/office/powerpoint/2010/main" val="21270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Hans Hansel’s new guest journey: Stay in Lucerne</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13871"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374D3B29-5B63-4584-B505-8F5CE5B2E499}"/>
              </a:ext>
            </a:extLst>
          </p:cNvPr>
          <p:cNvPicPr>
            <a:picLocks noChangeAspect="1"/>
          </p:cNvPicPr>
          <p:nvPr/>
        </p:nvPicPr>
        <p:blipFill>
          <a:blip r:embed="rId3"/>
          <a:stretch>
            <a:fillRect/>
          </a:stretch>
        </p:blipFill>
        <p:spPr>
          <a:xfrm>
            <a:off x="658435" y="2244582"/>
            <a:ext cx="2322542" cy="4524432"/>
          </a:xfrm>
          <a:prstGeom prst="rect">
            <a:avLst/>
          </a:prstGeom>
        </p:spPr>
      </p:pic>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err="1"/>
              <a:t>Results</a:t>
            </a:r>
            <a:endParaRPr lang="de-DE" b="1" dirty="0"/>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a:t>
            </a:r>
            <a:r>
              <a:rPr lang="de-DE" b="1" dirty="0" err="1"/>
              <a:t>steps</a:t>
            </a:r>
            <a:endParaRPr lang="de-DE" b="1" dirty="0"/>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r>
              <a:rPr lang="de-DE" dirty="0"/>
              <a:t>7</a:t>
            </a:r>
          </a:p>
        </p:txBody>
      </p:sp>
      <p:sp>
        <p:nvSpPr>
          <p:cNvPr id="19" name="Textfeld 18">
            <a:extLst>
              <a:ext uri="{FF2B5EF4-FFF2-40B4-BE49-F238E27FC236}">
                <a16:creationId xmlns:a16="http://schemas.microsoft.com/office/drawing/2014/main" id="{12B52AEF-AE80-46CC-803F-1A91FC089D80}"/>
              </a:ext>
            </a:extLst>
          </p:cNvPr>
          <p:cNvSpPr txBox="1"/>
          <p:nvPr/>
        </p:nvSpPr>
        <p:spPr>
          <a:xfrm>
            <a:off x="3380987" y="24913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white"/>
                </a:solidFill>
                <a:effectLst/>
                <a:uLnTx/>
                <a:uFillTx/>
                <a:latin typeface="Calibri" panose="020F0502020204030204"/>
                <a:ea typeface="+mn-ea"/>
                <a:cs typeface="+mn-cs"/>
              </a:rPr>
              <a:t>        SETTINGS Tab</a:t>
            </a:r>
          </a:p>
        </p:txBody>
      </p:sp>
      <p:sp>
        <p:nvSpPr>
          <p:cNvPr id="20" name="Textfeld 19">
            <a:extLst>
              <a:ext uri="{FF2B5EF4-FFF2-40B4-BE49-F238E27FC236}">
                <a16:creationId xmlns:a16="http://schemas.microsoft.com/office/drawing/2014/main" id="{B697DD8A-7579-4A5E-BCAD-D98F1CC82A62}"/>
              </a:ext>
            </a:extLst>
          </p:cNvPr>
          <p:cNvSpPr txBox="1"/>
          <p:nvPr/>
        </p:nvSpPr>
        <p:spPr>
          <a:xfrm>
            <a:off x="3360114" y="3162662"/>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Personal </a:t>
            </a:r>
            <a:r>
              <a:rPr kumimoji="0" lang="de-DE" sz="2400" b="0" i="0" u="none" strike="noStrike" kern="1200" cap="none" spc="0" normalizeH="0" baseline="0" noProof="0" dirty="0" err="1">
                <a:ln>
                  <a:noFill/>
                </a:ln>
                <a:solidFill>
                  <a:prstClr val="white"/>
                </a:solidFill>
                <a:effectLst/>
                <a:uLnTx/>
                <a:uFillTx/>
                <a:latin typeface="Calibri" panose="020F0502020204030204"/>
                <a:ea typeface="+mn-ea"/>
                <a:cs typeface="+mn-cs"/>
              </a:rPr>
              <a:t>information</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feld 20">
            <a:extLst>
              <a:ext uri="{FF2B5EF4-FFF2-40B4-BE49-F238E27FC236}">
                <a16:creationId xmlns:a16="http://schemas.microsoft.com/office/drawing/2014/main" id="{E996E7E3-E098-4759-BD5A-C02A4A90C5C8}"/>
              </a:ext>
            </a:extLst>
          </p:cNvPr>
          <p:cNvSpPr txBox="1"/>
          <p:nvPr/>
        </p:nvSpPr>
        <p:spPr>
          <a:xfrm>
            <a:off x="3355587" y="3681578"/>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a:solidFill>
                  <a:prstClr val="white"/>
                </a:solidFill>
                <a:latin typeface="Calibri" panose="020F0502020204030204"/>
              </a:rPr>
              <a:t>Travel </a:t>
            </a:r>
            <a:r>
              <a:rPr lang="de-DE" sz="2400" dirty="0" err="1">
                <a:solidFill>
                  <a:prstClr val="white"/>
                </a:solidFill>
                <a:latin typeface="Calibri" panose="020F0502020204030204"/>
              </a:rPr>
              <a:t>reason</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feld 22">
            <a:extLst>
              <a:ext uri="{FF2B5EF4-FFF2-40B4-BE49-F238E27FC236}">
                <a16:creationId xmlns:a16="http://schemas.microsoft.com/office/drawing/2014/main" id="{1A5F1401-5A78-4FE6-8D19-A8BD04677F58}"/>
              </a:ext>
            </a:extLst>
          </p:cNvPr>
          <p:cNvSpPr txBox="1"/>
          <p:nvPr/>
        </p:nvSpPr>
        <p:spPr>
          <a:xfrm>
            <a:off x="3355587" y="4202254"/>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err="1">
                <a:solidFill>
                  <a:prstClr val="white"/>
                </a:solidFill>
                <a:latin typeface="Calibri" panose="020F0502020204030204"/>
              </a:rPr>
              <a:t>Interests</a:t>
            </a:r>
            <a:endPar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feld 23">
            <a:extLst>
              <a:ext uri="{FF2B5EF4-FFF2-40B4-BE49-F238E27FC236}">
                <a16:creationId xmlns:a16="http://schemas.microsoft.com/office/drawing/2014/main" id="{4D3C1F5B-358F-4623-8659-D56116B1F2B8}"/>
              </a:ext>
            </a:extLst>
          </p:cNvPr>
          <p:cNvSpPr txBox="1"/>
          <p:nvPr/>
        </p:nvSpPr>
        <p:spPr>
          <a:xfrm>
            <a:off x="3355586" y="4900730"/>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Newsletter</a:t>
            </a:r>
          </a:p>
        </p:txBody>
      </p:sp>
      <p:pic>
        <p:nvPicPr>
          <p:cNvPr id="25" name="Picture 17">
            <a:extLst>
              <a:ext uri="{FF2B5EF4-FFF2-40B4-BE49-F238E27FC236}">
                <a16:creationId xmlns:a16="http://schemas.microsoft.com/office/drawing/2014/main" id="{823D41FC-DD4B-4FF6-9B43-C3B740EC4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213" y="2509119"/>
            <a:ext cx="433545" cy="4335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0E92B7E5-AA62-48D1-8530-1862323D692A}"/>
              </a:ext>
            </a:extLst>
          </p:cNvPr>
          <p:cNvSpPr txBox="1"/>
          <p:nvPr/>
        </p:nvSpPr>
        <p:spPr>
          <a:xfrm>
            <a:off x="3341329" y="5610146"/>
            <a:ext cx="349249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white"/>
                </a:solidFill>
                <a:effectLst/>
                <a:uLnTx/>
                <a:uFillTx/>
                <a:latin typeface="Calibri" panose="020F0502020204030204"/>
                <a:ea typeface="+mn-ea"/>
                <a:cs typeface="+mn-cs"/>
              </a:rPr>
              <a:t>Scan QR-Code</a:t>
            </a:r>
          </a:p>
        </p:txBody>
      </p:sp>
      <p:sp>
        <p:nvSpPr>
          <p:cNvPr id="27" name="Textfeld 26">
            <a:extLst>
              <a:ext uri="{FF2B5EF4-FFF2-40B4-BE49-F238E27FC236}">
                <a16:creationId xmlns:a16="http://schemas.microsoft.com/office/drawing/2014/main" id="{2AC2EDCF-093D-4E0A-9FB1-49D2AD8BE4CB}"/>
              </a:ext>
            </a:extLst>
          </p:cNvPr>
          <p:cNvSpPr txBox="1"/>
          <p:nvPr/>
        </p:nvSpPr>
        <p:spPr>
          <a:xfrm>
            <a:off x="7546967" y="2491346"/>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Lucerne </a:t>
            </a:r>
            <a:r>
              <a:rPr lang="de-DE" sz="2400" b="1" dirty="0" err="1"/>
              <a:t>Tourism</a:t>
            </a:r>
            <a:endParaRPr lang="de-DE" sz="2400" b="1" dirty="0"/>
          </a:p>
          <a:p>
            <a:r>
              <a:rPr lang="de-DE" sz="2400" dirty="0" err="1"/>
              <a:t>Retain</a:t>
            </a:r>
            <a:r>
              <a:rPr lang="de-DE" sz="2400" dirty="0"/>
              <a:t> </a:t>
            </a:r>
            <a:r>
              <a:rPr lang="de-DE" sz="2400" dirty="0" err="1"/>
              <a:t>data</a:t>
            </a:r>
            <a:r>
              <a:rPr lang="de-DE" sz="2400" dirty="0"/>
              <a:t> and </a:t>
            </a:r>
            <a:r>
              <a:rPr lang="de-DE" sz="2400" dirty="0" err="1"/>
              <a:t>rebuild</a:t>
            </a:r>
            <a:r>
              <a:rPr lang="de-DE" sz="2400" dirty="0"/>
              <a:t> </a:t>
            </a:r>
            <a:r>
              <a:rPr lang="de-DE" sz="2400" dirty="0" err="1"/>
              <a:t>customer</a:t>
            </a:r>
            <a:r>
              <a:rPr lang="de-DE" sz="2400" dirty="0"/>
              <a:t> </a:t>
            </a:r>
            <a:r>
              <a:rPr lang="de-DE" sz="2400" dirty="0" err="1"/>
              <a:t>journey</a:t>
            </a:r>
            <a:r>
              <a:rPr lang="de-DE" sz="2400" dirty="0"/>
              <a:t> </a:t>
            </a:r>
          </a:p>
        </p:txBody>
      </p:sp>
      <p:pic>
        <p:nvPicPr>
          <p:cNvPr id="28" name="Grafik 27" descr="Häkchen">
            <a:extLst>
              <a:ext uri="{FF2B5EF4-FFF2-40B4-BE49-F238E27FC236}">
                <a16:creationId xmlns:a16="http://schemas.microsoft.com/office/drawing/2014/main" id="{78E67F7F-66D3-4B57-80AA-11E7C188E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4533" y="3126997"/>
            <a:ext cx="604006" cy="604006"/>
          </a:xfrm>
          <a:prstGeom prst="rect">
            <a:avLst/>
          </a:prstGeom>
        </p:spPr>
      </p:pic>
      <p:sp>
        <p:nvSpPr>
          <p:cNvPr id="29" name="Textfeld 28">
            <a:extLst>
              <a:ext uri="{FF2B5EF4-FFF2-40B4-BE49-F238E27FC236}">
                <a16:creationId xmlns:a16="http://schemas.microsoft.com/office/drawing/2014/main" id="{7D867368-FA16-42A9-A3FE-BDBBE78A0116}"/>
              </a:ext>
            </a:extLst>
          </p:cNvPr>
          <p:cNvSpPr txBox="1"/>
          <p:nvPr/>
        </p:nvSpPr>
        <p:spPr>
          <a:xfrm>
            <a:off x="7546966" y="3947121"/>
            <a:ext cx="3492493" cy="1200329"/>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sz="2400" b="1" dirty="0"/>
              <a:t>Lucerne </a:t>
            </a:r>
            <a:r>
              <a:rPr lang="de-DE" sz="2400" b="1" dirty="0" err="1"/>
              <a:t>Tourism</a:t>
            </a:r>
            <a:endParaRPr lang="de-DE" sz="2400" b="1" dirty="0"/>
          </a:p>
          <a:p>
            <a:r>
              <a:rPr lang="de-DE" sz="2400" dirty="0"/>
              <a:t>Use </a:t>
            </a:r>
            <a:r>
              <a:rPr lang="de-DE" sz="2400" dirty="0" err="1"/>
              <a:t>newsletter</a:t>
            </a:r>
            <a:r>
              <a:rPr lang="de-DE" sz="2400" dirty="0"/>
              <a:t> </a:t>
            </a:r>
            <a:r>
              <a:rPr lang="de-DE" sz="2400" dirty="0" err="1"/>
              <a:t>to</a:t>
            </a:r>
            <a:r>
              <a:rPr lang="de-DE" sz="2400" dirty="0"/>
              <a:t> </a:t>
            </a:r>
            <a:r>
              <a:rPr lang="de-DE" sz="2400" dirty="0" err="1"/>
              <a:t>stay</a:t>
            </a:r>
            <a:r>
              <a:rPr lang="de-DE" sz="2400" dirty="0"/>
              <a:t> in </a:t>
            </a:r>
            <a:r>
              <a:rPr lang="de-DE" sz="2400" dirty="0" err="1"/>
              <a:t>contact</a:t>
            </a:r>
            <a:endParaRPr lang="de-DE" sz="2400" dirty="0"/>
          </a:p>
        </p:txBody>
      </p:sp>
      <p:pic>
        <p:nvPicPr>
          <p:cNvPr id="30" name="Grafik 29" descr="Häkchen">
            <a:extLst>
              <a:ext uri="{FF2B5EF4-FFF2-40B4-BE49-F238E27FC236}">
                <a16:creationId xmlns:a16="http://schemas.microsoft.com/office/drawing/2014/main" id="{63DDA1A2-4C8B-4E56-8555-872EF92A83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4533" y="4622387"/>
            <a:ext cx="604006" cy="604006"/>
          </a:xfrm>
          <a:prstGeom prst="rect">
            <a:avLst/>
          </a:prstGeom>
        </p:spPr>
      </p:pic>
      <p:pic>
        <p:nvPicPr>
          <p:cNvPr id="2" name="Grafik 1">
            <a:extLst>
              <a:ext uri="{FF2B5EF4-FFF2-40B4-BE49-F238E27FC236}">
                <a16:creationId xmlns:a16="http://schemas.microsoft.com/office/drawing/2014/main" id="{3089C410-7294-4ABB-8D64-9166B35243EB}"/>
              </a:ext>
            </a:extLst>
          </p:cNvPr>
          <p:cNvPicPr>
            <a:picLocks noChangeAspect="1"/>
          </p:cNvPicPr>
          <p:nvPr/>
        </p:nvPicPr>
        <p:blipFill>
          <a:blip r:embed="rId7"/>
          <a:stretch>
            <a:fillRect/>
          </a:stretch>
        </p:blipFill>
        <p:spPr>
          <a:xfrm>
            <a:off x="658821" y="2254233"/>
            <a:ext cx="2309789" cy="4536000"/>
          </a:xfrm>
          <a:prstGeom prst="rect">
            <a:avLst/>
          </a:prstGeom>
        </p:spPr>
      </p:pic>
    </p:spTree>
    <p:extLst>
      <p:ext uri="{BB962C8B-B14F-4D97-AF65-F5344CB8AC3E}">
        <p14:creationId xmlns:p14="http://schemas.microsoft.com/office/powerpoint/2010/main" val="74310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696314C9-4B6A-4593-A1CE-2F4750FCC4A0}"/>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263047" y="-187709"/>
            <a:ext cx="12751450" cy="7252387"/>
          </a:xfrm>
          <a:prstGeom prst="rect">
            <a:avLst/>
          </a:prstGeom>
        </p:spPr>
      </p:pic>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Build an app and use pseudonymizing</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714D20DB-0479-4319-848E-B8260428AE07}"/>
              </a:ext>
            </a:extLst>
          </p:cNvPr>
          <p:cNvSpPr txBox="1"/>
          <p:nvPr/>
        </p:nvSpPr>
        <p:spPr>
          <a:xfrm>
            <a:off x="3249010" y="6413519"/>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5" name="Textfeld 64">
            <a:extLst>
              <a:ext uri="{FF2B5EF4-FFF2-40B4-BE49-F238E27FC236}">
                <a16:creationId xmlns:a16="http://schemas.microsoft.com/office/drawing/2014/main" id="{D528BA40-31A2-4813-8536-ABA2D3EDD05C}"/>
              </a:ext>
            </a:extLst>
          </p:cNvPr>
          <p:cNvSpPr txBox="1"/>
          <p:nvPr/>
        </p:nvSpPr>
        <p:spPr>
          <a:xfrm>
            <a:off x="5189118" y="6411207"/>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prstClr val="white"/>
                </a:solidFill>
                <a:effectLst/>
                <a:uLnTx/>
                <a:uFillTx/>
                <a:latin typeface="Calibri" panose="020F0502020204030204"/>
                <a:ea typeface="+mn-ea"/>
                <a:cs typeface="+mn-cs"/>
              </a:rPr>
              <a:t>Results</a:t>
            </a:r>
            <a:endPar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feld 65">
            <a:extLst>
              <a:ext uri="{FF2B5EF4-FFF2-40B4-BE49-F238E27FC236}">
                <a16:creationId xmlns:a16="http://schemas.microsoft.com/office/drawing/2014/main" id="{1EE16BBC-92A8-443E-8149-454DC86D09E9}"/>
              </a:ext>
            </a:extLst>
          </p:cNvPr>
          <p:cNvSpPr txBox="1"/>
          <p:nvPr/>
        </p:nvSpPr>
        <p:spPr>
          <a:xfrm>
            <a:off x="7129227" y="6405003"/>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a:t>
            </a:r>
            <a:r>
              <a:rPr kumimoji="0" lang="de-DE" sz="1800" b="1" i="0" u="none" strike="noStrike" kern="1200" cap="none" spc="0" normalizeH="0" baseline="0" noProof="0" dirty="0" err="1">
                <a:ln>
                  <a:noFill/>
                </a:ln>
                <a:solidFill>
                  <a:prstClr val="white"/>
                </a:solidFill>
                <a:effectLst/>
                <a:uLnTx/>
                <a:uFillTx/>
                <a:latin typeface="Calibri" panose="020F0502020204030204"/>
                <a:ea typeface="+mn-ea"/>
                <a:cs typeface="+mn-cs"/>
              </a:rPr>
              <a:t>steps</a:t>
            </a:r>
            <a:endPar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feld 66">
            <a:extLst>
              <a:ext uri="{FF2B5EF4-FFF2-40B4-BE49-F238E27FC236}">
                <a16:creationId xmlns:a16="http://schemas.microsoft.com/office/drawing/2014/main" id="{108A29D6-9C0D-414A-A808-C1F78DF80EB5}"/>
              </a:ext>
            </a:extLst>
          </p:cNvPr>
          <p:cNvSpPr txBox="1"/>
          <p:nvPr/>
        </p:nvSpPr>
        <p:spPr>
          <a:xfrm>
            <a:off x="11812044" y="6439102"/>
            <a:ext cx="374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 name="Textfeld 1">
            <a:extLst>
              <a:ext uri="{FF2B5EF4-FFF2-40B4-BE49-F238E27FC236}">
                <a16:creationId xmlns:a16="http://schemas.microsoft.com/office/drawing/2014/main" id="{9C3CE0D0-CD5C-4629-BF1F-0C02DE208C3C}"/>
              </a:ext>
            </a:extLst>
          </p:cNvPr>
          <p:cNvSpPr txBox="1"/>
          <p:nvPr/>
        </p:nvSpPr>
        <p:spPr>
          <a:xfrm>
            <a:off x="1251110" y="3763916"/>
            <a:ext cx="3995799" cy="1323439"/>
          </a:xfrm>
          <a:prstGeom prst="rect">
            <a:avLst/>
          </a:prstGeom>
          <a:solidFill>
            <a:schemeClr val="bg1">
              <a:lumMod val="50000"/>
            </a:schemeClr>
          </a:solidFill>
        </p:spPr>
        <p:txBody>
          <a:bodyPr wrap="square" rtlCol="0">
            <a:spAutoFit/>
          </a:bodyPr>
          <a:lstStyle/>
          <a:p>
            <a:pPr algn="ctr"/>
            <a:r>
              <a:rPr lang="de-DE" sz="8000" dirty="0">
                <a:solidFill>
                  <a:schemeClr val="bg1"/>
                </a:solidFill>
              </a:rPr>
              <a:t>662‘668</a:t>
            </a:r>
          </a:p>
        </p:txBody>
      </p:sp>
      <p:sp>
        <p:nvSpPr>
          <p:cNvPr id="28" name="Textfeld 27">
            <a:extLst>
              <a:ext uri="{FF2B5EF4-FFF2-40B4-BE49-F238E27FC236}">
                <a16:creationId xmlns:a16="http://schemas.microsoft.com/office/drawing/2014/main" id="{C43913D1-38F2-4A02-A65B-3E3B1446B085}"/>
              </a:ext>
            </a:extLst>
          </p:cNvPr>
          <p:cNvSpPr txBox="1"/>
          <p:nvPr/>
        </p:nvSpPr>
        <p:spPr>
          <a:xfrm>
            <a:off x="501602" y="2348434"/>
            <a:ext cx="2308740" cy="995422"/>
          </a:xfrm>
          <a:prstGeom prst="ellipse">
            <a:avLst/>
          </a:prstGeom>
          <a:solidFill>
            <a:schemeClr val="tx1">
              <a:lumMod val="85000"/>
              <a:lumOff val="15000"/>
            </a:schemeClr>
          </a:solidFill>
        </p:spPr>
        <p:txBody>
          <a:bodyPr wrap="square" rtlCol="0">
            <a:spAutoFit/>
          </a:bodyPr>
          <a:lstStyle/>
          <a:p>
            <a:pPr algn="ctr"/>
            <a:r>
              <a:rPr lang="de-DE" sz="2000" dirty="0">
                <a:solidFill>
                  <a:schemeClr val="bg1"/>
                </a:solidFill>
              </a:rPr>
              <a:t>Lucerne</a:t>
            </a:r>
          </a:p>
          <a:p>
            <a:pPr algn="ctr"/>
            <a:r>
              <a:rPr lang="de-DE" sz="2000" dirty="0" err="1">
                <a:solidFill>
                  <a:schemeClr val="bg1"/>
                </a:solidFill>
              </a:rPr>
              <a:t>Tourism</a:t>
            </a:r>
            <a:endParaRPr lang="de-DE" sz="2000" dirty="0">
              <a:solidFill>
                <a:schemeClr val="bg1"/>
              </a:solidFill>
            </a:endParaRPr>
          </a:p>
        </p:txBody>
      </p:sp>
      <p:sp>
        <p:nvSpPr>
          <p:cNvPr id="29" name="Textfeld 28">
            <a:extLst>
              <a:ext uri="{FF2B5EF4-FFF2-40B4-BE49-F238E27FC236}">
                <a16:creationId xmlns:a16="http://schemas.microsoft.com/office/drawing/2014/main" id="{115F87C8-F347-4C88-AA06-7EB768A642FA}"/>
              </a:ext>
            </a:extLst>
          </p:cNvPr>
          <p:cNvSpPr txBox="1"/>
          <p:nvPr/>
        </p:nvSpPr>
        <p:spPr>
          <a:xfrm>
            <a:off x="3574991" y="2348434"/>
            <a:ext cx="2308740" cy="995422"/>
          </a:xfrm>
          <a:prstGeom prst="ellipse">
            <a:avLst/>
          </a:prstGeom>
          <a:solidFill>
            <a:schemeClr val="tx1">
              <a:lumMod val="85000"/>
              <a:lumOff val="15000"/>
            </a:schemeClr>
          </a:solidFill>
        </p:spPr>
        <p:txBody>
          <a:bodyPr wrap="square" rtlCol="0">
            <a:spAutoFit/>
          </a:bodyPr>
          <a:lstStyle/>
          <a:p>
            <a:pPr algn="ctr"/>
            <a:r>
              <a:rPr lang="de-DE" sz="2000" dirty="0">
                <a:solidFill>
                  <a:schemeClr val="bg1"/>
                </a:solidFill>
              </a:rPr>
              <a:t>Service</a:t>
            </a:r>
          </a:p>
          <a:p>
            <a:pPr algn="ctr"/>
            <a:r>
              <a:rPr lang="de-DE" sz="2000" dirty="0">
                <a:solidFill>
                  <a:schemeClr val="bg1"/>
                </a:solidFill>
              </a:rPr>
              <a:t>Providers</a:t>
            </a:r>
          </a:p>
        </p:txBody>
      </p:sp>
      <p:sp>
        <p:nvSpPr>
          <p:cNvPr id="31" name="Textfeld 30">
            <a:extLst>
              <a:ext uri="{FF2B5EF4-FFF2-40B4-BE49-F238E27FC236}">
                <a16:creationId xmlns:a16="http://schemas.microsoft.com/office/drawing/2014/main" id="{5E236A5B-FE26-4550-BBE6-BF6FABF6C0E8}"/>
              </a:ext>
            </a:extLst>
          </p:cNvPr>
          <p:cNvSpPr txBox="1"/>
          <p:nvPr/>
        </p:nvSpPr>
        <p:spPr>
          <a:xfrm>
            <a:off x="501602" y="5360584"/>
            <a:ext cx="2308740" cy="822305"/>
          </a:xfrm>
          <a:prstGeom prst="ellipse">
            <a:avLst/>
          </a:prstGeom>
          <a:solidFill>
            <a:schemeClr val="tx1">
              <a:lumMod val="85000"/>
              <a:lumOff val="15000"/>
            </a:schemeClr>
          </a:solidFill>
        </p:spPr>
        <p:txBody>
          <a:bodyPr wrap="square" rtlCol="0">
            <a:spAutoFit/>
          </a:bodyPr>
          <a:lstStyle/>
          <a:p>
            <a:pPr algn="ctr"/>
            <a:r>
              <a:rPr lang="de-DE" sz="1600" dirty="0">
                <a:solidFill>
                  <a:schemeClr val="bg1"/>
                </a:solidFill>
              </a:rPr>
              <a:t>Hotels/</a:t>
            </a:r>
          </a:p>
          <a:p>
            <a:pPr algn="ctr"/>
            <a:r>
              <a:rPr lang="de-DE" sz="1600" dirty="0" err="1">
                <a:solidFill>
                  <a:schemeClr val="bg1"/>
                </a:solidFill>
              </a:rPr>
              <a:t>Accommodations</a:t>
            </a:r>
            <a:endParaRPr lang="de-DE" sz="1600" dirty="0">
              <a:solidFill>
                <a:schemeClr val="bg1"/>
              </a:solidFill>
            </a:endParaRPr>
          </a:p>
        </p:txBody>
      </p:sp>
      <p:sp>
        <p:nvSpPr>
          <p:cNvPr id="32" name="Textfeld 31">
            <a:extLst>
              <a:ext uri="{FF2B5EF4-FFF2-40B4-BE49-F238E27FC236}">
                <a16:creationId xmlns:a16="http://schemas.microsoft.com/office/drawing/2014/main" id="{920267A0-6302-4611-B234-072E0D85F0E9}"/>
              </a:ext>
            </a:extLst>
          </p:cNvPr>
          <p:cNvSpPr txBox="1"/>
          <p:nvPr/>
        </p:nvSpPr>
        <p:spPr>
          <a:xfrm>
            <a:off x="3574991" y="5269874"/>
            <a:ext cx="2308740" cy="995422"/>
          </a:xfrm>
          <a:prstGeom prst="ellipse">
            <a:avLst/>
          </a:prstGeom>
          <a:solidFill>
            <a:schemeClr val="tx1">
              <a:lumMod val="85000"/>
              <a:lumOff val="15000"/>
            </a:schemeClr>
          </a:solidFill>
        </p:spPr>
        <p:txBody>
          <a:bodyPr wrap="square" rtlCol="0">
            <a:spAutoFit/>
          </a:bodyPr>
          <a:lstStyle/>
          <a:p>
            <a:pPr algn="ctr"/>
            <a:r>
              <a:rPr lang="de-DE" sz="2000" dirty="0">
                <a:solidFill>
                  <a:schemeClr val="bg1"/>
                </a:solidFill>
              </a:rPr>
              <a:t>Public</a:t>
            </a:r>
          </a:p>
          <a:p>
            <a:pPr algn="ctr"/>
            <a:r>
              <a:rPr lang="de-DE" sz="2000" dirty="0">
                <a:solidFill>
                  <a:schemeClr val="bg1"/>
                </a:solidFill>
              </a:rPr>
              <a:t>Transport</a:t>
            </a:r>
          </a:p>
        </p:txBody>
      </p:sp>
      <p:sp>
        <p:nvSpPr>
          <p:cNvPr id="3" name="Textfeld 2">
            <a:extLst>
              <a:ext uri="{FF2B5EF4-FFF2-40B4-BE49-F238E27FC236}">
                <a16:creationId xmlns:a16="http://schemas.microsoft.com/office/drawing/2014/main" id="{FC9EC360-5F32-46B6-9F0A-625AF2FFAF72}"/>
              </a:ext>
            </a:extLst>
          </p:cNvPr>
          <p:cNvSpPr txBox="1"/>
          <p:nvPr/>
        </p:nvSpPr>
        <p:spPr>
          <a:xfrm>
            <a:off x="6926992" y="3481892"/>
            <a:ext cx="4885048" cy="1815882"/>
          </a:xfrm>
          <a:prstGeom prst="rect">
            <a:avLst/>
          </a:prstGeom>
          <a:solidFill>
            <a:schemeClr val="bg1">
              <a:lumMod val="50000"/>
            </a:schemeClr>
          </a:solidFill>
        </p:spPr>
        <p:txBody>
          <a:bodyPr wrap="square" rtlCol="0">
            <a:spAutoFit/>
          </a:bodyPr>
          <a:lstStyle/>
          <a:p>
            <a:pPr marL="514350" indent="-514350">
              <a:buAutoNum type="arabicPeriod"/>
            </a:pPr>
            <a:r>
              <a:rPr lang="de-DE" sz="2800" dirty="0" err="1">
                <a:solidFill>
                  <a:schemeClr val="bg1"/>
                </a:solidFill>
              </a:rPr>
              <a:t>Build</a:t>
            </a:r>
            <a:r>
              <a:rPr lang="de-DE" sz="2800" dirty="0">
                <a:solidFill>
                  <a:schemeClr val="bg1"/>
                </a:solidFill>
              </a:rPr>
              <a:t> an </a:t>
            </a:r>
            <a:r>
              <a:rPr lang="de-DE" sz="2800" dirty="0" err="1">
                <a:solidFill>
                  <a:schemeClr val="bg1"/>
                </a:solidFill>
              </a:rPr>
              <a:t>app</a:t>
            </a:r>
            <a:endParaRPr lang="de-DE" sz="2800" dirty="0">
              <a:solidFill>
                <a:schemeClr val="bg1"/>
              </a:solidFill>
            </a:endParaRPr>
          </a:p>
          <a:p>
            <a:pPr marL="514350" indent="-514350">
              <a:buAutoNum type="arabicPeriod"/>
            </a:pPr>
            <a:r>
              <a:rPr lang="de-DE" sz="2800" dirty="0" err="1">
                <a:solidFill>
                  <a:schemeClr val="bg1"/>
                </a:solidFill>
              </a:rPr>
              <a:t>Pseudonymize</a:t>
            </a:r>
            <a:r>
              <a:rPr lang="de-DE" sz="2800" dirty="0">
                <a:solidFill>
                  <a:schemeClr val="bg1"/>
                </a:solidFill>
              </a:rPr>
              <a:t> </a:t>
            </a:r>
            <a:r>
              <a:rPr lang="de-DE" sz="2800" dirty="0" err="1">
                <a:solidFill>
                  <a:schemeClr val="bg1"/>
                </a:solidFill>
              </a:rPr>
              <a:t>data</a:t>
            </a:r>
            <a:endParaRPr lang="de-DE" sz="2800" dirty="0">
              <a:solidFill>
                <a:schemeClr val="bg1"/>
              </a:solidFill>
            </a:endParaRPr>
          </a:p>
          <a:p>
            <a:pPr marL="514350" indent="-514350">
              <a:buAutoNum type="arabicPeriod"/>
            </a:pPr>
            <a:r>
              <a:rPr lang="de-DE" sz="2800" dirty="0" err="1">
                <a:solidFill>
                  <a:schemeClr val="bg1"/>
                </a:solidFill>
              </a:rPr>
              <a:t>Onboard</a:t>
            </a:r>
            <a:r>
              <a:rPr lang="de-DE" sz="2800" dirty="0">
                <a:solidFill>
                  <a:schemeClr val="bg1"/>
                </a:solidFill>
              </a:rPr>
              <a:t> </a:t>
            </a:r>
            <a:r>
              <a:rPr lang="de-DE" sz="2800" dirty="0" err="1">
                <a:solidFill>
                  <a:schemeClr val="bg1"/>
                </a:solidFill>
              </a:rPr>
              <a:t>other</a:t>
            </a:r>
            <a:r>
              <a:rPr lang="de-DE" sz="2800" dirty="0">
                <a:solidFill>
                  <a:schemeClr val="bg1"/>
                </a:solidFill>
              </a:rPr>
              <a:t> </a:t>
            </a:r>
            <a:r>
              <a:rPr lang="de-DE" sz="2800" dirty="0" err="1">
                <a:solidFill>
                  <a:schemeClr val="bg1"/>
                </a:solidFill>
              </a:rPr>
              <a:t>stakeholders</a:t>
            </a:r>
            <a:endParaRPr lang="de-DE" sz="2800" dirty="0">
              <a:solidFill>
                <a:schemeClr val="bg1"/>
              </a:solidFill>
            </a:endParaRPr>
          </a:p>
          <a:p>
            <a:pPr marL="514350" indent="-514350">
              <a:buAutoNum type="arabicPeriod"/>
            </a:pPr>
            <a:r>
              <a:rPr lang="de-DE" sz="2800" dirty="0">
                <a:solidFill>
                  <a:schemeClr val="bg1"/>
                </a:solidFill>
              </a:rPr>
              <a:t>Create </a:t>
            </a:r>
            <a:r>
              <a:rPr lang="de-DE" sz="2800" dirty="0" err="1">
                <a:solidFill>
                  <a:schemeClr val="bg1"/>
                </a:solidFill>
              </a:rPr>
              <a:t>app</a:t>
            </a:r>
            <a:r>
              <a:rPr lang="de-DE" sz="2800" dirty="0">
                <a:solidFill>
                  <a:schemeClr val="bg1"/>
                </a:solidFill>
              </a:rPr>
              <a:t> </a:t>
            </a:r>
            <a:r>
              <a:rPr lang="de-DE" sz="2800" dirty="0" err="1">
                <a:solidFill>
                  <a:schemeClr val="bg1"/>
                </a:solidFill>
              </a:rPr>
              <a:t>content</a:t>
            </a:r>
            <a:endParaRPr lang="de-DE" sz="2800" dirty="0">
              <a:solidFill>
                <a:schemeClr val="bg1"/>
              </a:solidFill>
            </a:endParaRPr>
          </a:p>
        </p:txBody>
      </p:sp>
    </p:spTree>
    <p:extLst>
      <p:ext uri="{BB962C8B-B14F-4D97-AF65-F5344CB8AC3E}">
        <p14:creationId xmlns:p14="http://schemas.microsoft.com/office/powerpoint/2010/main" val="375822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9" grpId="0" animBg="1"/>
      <p:bldP spid="31" grpId="0" animBg="1"/>
      <p:bldP spid="3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14DF095-D8A7-4BBA-8388-9D4CDA636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47" y="-187709"/>
            <a:ext cx="12751450" cy="7252387"/>
          </a:xfrm>
          <a:prstGeom prst="rect">
            <a:avLst/>
          </a:prstGeom>
        </p:spPr>
      </p:pic>
    </p:spTree>
    <p:extLst>
      <p:ext uri="{BB962C8B-B14F-4D97-AF65-F5344CB8AC3E}">
        <p14:creationId xmlns:p14="http://schemas.microsoft.com/office/powerpoint/2010/main" val="405772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a:extLst>
              <a:ext uri="{FF2B5EF4-FFF2-40B4-BE49-F238E27FC236}">
                <a16:creationId xmlns:a16="http://schemas.microsoft.com/office/drawing/2014/main" id="{C3B2560E-65B2-4B61-AA95-76149CEA6423}"/>
              </a:ext>
            </a:extLst>
          </p:cNvPr>
          <p:cNvSpPr>
            <a:spLocks noGrp="1"/>
          </p:cNvSpPr>
          <p:nvPr>
            <p:ph type="ctrTitle"/>
          </p:nvPr>
        </p:nvSpPr>
        <p:spPr>
          <a:xfrm>
            <a:off x="1524000" y="2776538"/>
            <a:ext cx="9144000" cy="1381188"/>
          </a:xfrm>
        </p:spPr>
        <p:txBody>
          <a:bodyPr anchor="ctr">
            <a:normAutofit/>
          </a:bodyPr>
          <a:lstStyle/>
          <a:p>
            <a:r>
              <a:rPr lang="de-CH" sz="8800" b="1" dirty="0">
                <a:solidFill>
                  <a:schemeClr val="bg1"/>
                </a:solidFill>
                <a:latin typeface="Arial" panose="020B0604020202020204" pitchFamily="34" charset="0"/>
                <a:cs typeface="Arial" panose="020B0604020202020204" pitchFamily="34" charset="0"/>
              </a:rPr>
              <a:t>662’668</a:t>
            </a:r>
          </a:p>
        </p:txBody>
      </p:sp>
    </p:spTree>
    <p:extLst>
      <p:ext uri="{BB962C8B-B14F-4D97-AF65-F5344CB8AC3E}">
        <p14:creationId xmlns:p14="http://schemas.microsoft.com/office/powerpoint/2010/main" val="8468317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Push the GuestCard to the next level</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0" name="Gerader Verbinder 29">
            <a:extLst>
              <a:ext uri="{FF2B5EF4-FFF2-40B4-BE49-F238E27FC236}">
                <a16:creationId xmlns:a16="http://schemas.microsoft.com/office/drawing/2014/main" id="{8341AABB-B312-4DE7-AB57-79A9B22BD2BF}"/>
              </a:ext>
            </a:extLst>
          </p:cNvPr>
          <p:cNvCxnSpPr/>
          <p:nvPr/>
        </p:nvCxnSpPr>
        <p:spPr>
          <a:xfrm>
            <a:off x="6171717" y="4158784"/>
            <a:ext cx="5622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3982A444-01A7-4A27-A680-A2A3C3755BEB}"/>
              </a:ext>
            </a:extLst>
          </p:cNvPr>
          <p:cNvCxnSpPr>
            <a:cxnSpLocks/>
          </p:cNvCxnSpPr>
          <p:nvPr/>
        </p:nvCxnSpPr>
        <p:spPr>
          <a:xfrm>
            <a:off x="571403" y="6133999"/>
            <a:ext cx="5622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6CF6C23-76F9-4C12-8F8A-486B99DEC089}"/>
              </a:ext>
            </a:extLst>
          </p:cNvPr>
          <p:cNvCxnSpPr>
            <a:cxnSpLocks/>
          </p:cNvCxnSpPr>
          <p:nvPr/>
        </p:nvCxnSpPr>
        <p:spPr>
          <a:xfrm flipH="1" flipV="1">
            <a:off x="6182998" y="4157672"/>
            <a:ext cx="0" cy="198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34F78F89-8F1F-4F7B-9F45-629AE3FE0653}"/>
              </a:ext>
            </a:extLst>
          </p:cNvPr>
          <p:cNvCxnSpPr>
            <a:cxnSpLocks/>
          </p:cNvCxnSpPr>
          <p:nvPr/>
        </p:nvCxnSpPr>
        <p:spPr>
          <a:xfrm flipH="1" flipV="1">
            <a:off x="582161" y="6128103"/>
            <a:ext cx="0" cy="198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uppieren 46">
            <a:extLst>
              <a:ext uri="{FF2B5EF4-FFF2-40B4-BE49-F238E27FC236}">
                <a16:creationId xmlns:a16="http://schemas.microsoft.com/office/drawing/2014/main" id="{C541D7BB-25D8-4AAE-8AAA-0A63CF7CA6AE}"/>
              </a:ext>
            </a:extLst>
          </p:cNvPr>
          <p:cNvGrpSpPr/>
          <p:nvPr/>
        </p:nvGrpSpPr>
        <p:grpSpPr>
          <a:xfrm>
            <a:off x="434509" y="4183145"/>
            <a:ext cx="5679196" cy="1858126"/>
            <a:chOff x="434509" y="4183145"/>
            <a:chExt cx="5679196" cy="1858126"/>
          </a:xfrm>
        </p:grpSpPr>
        <p:pic>
          <p:nvPicPr>
            <p:cNvPr id="2" name="Grafik 1">
              <a:extLst>
                <a:ext uri="{FF2B5EF4-FFF2-40B4-BE49-F238E27FC236}">
                  <a16:creationId xmlns:a16="http://schemas.microsoft.com/office/drawing/2014/main" id="{9C65F712-8722-4A0B-B5AD-7ED0E5F56E65}"/>
                </a:ext>
              </a:extLst>
            </p:cNvPr>
            <p:cNvPicPr>
              <a:picLocks noChangeAspect="1"/>
            </p:cNvPicPr>
            <p:nvPr/>
          </p:nvPicPr>
          <p:blipFill>
            <a:blip r:embed="rId3"/>
            <a:stretch>
              <a:fillRect/>
            </a:stretch>
          </p:blipFill>
          <p:spPr>
            <a:xfrm>
              <a:off x="434509" y="4183145"/>
              <a:ext cx="5679196" cy="1858126"/>
            </a:xfrm>
            <a:prstGeom prst="rect">
              <a:avLst/>
            </a:prstGeom>
          </p:spPr>
        </p:pic>
        <p:sp>
          <p:nvSpPr>
            <p:cNvPr id="3" name="Textfeld 2">
              <a:extLst>
                <a:ext uri="{FF2B5EF4-FFF2-40B4-BE49-F238E27FC236}">
                  <a16:creationId xmlns:a16="http://schemas.microsoft.com/office/drawing/2014/main" id="{5FC5B469-650A-4360-B464-CC84EF293648}"/>
                </a:ext>
              </a:extLst>
            </p:cNvPr>
            <p:cNvSpPr txBox="1"/>
            <p:nvPr/>
          </p:nvSpPr>
          <p:spPr>
            <a:xfrm>
              <a:off x="3790980" y="4356872"/>
              <a:ext cx="908050" cy="230832"/>
            </a:xfrm>
            <a:prstGeom prst="rect">
              <a:avLst/>
            </a:prstGeom>
            <a:solidFill>
              <a:schemeClr val="bg1"/>
            </a:solidFill>
          </p:spPr>
          <p:txBody>
            <a:bodyPr wrap="square" rtlCol="0">
              <a:spAutoFit/>
            </a:bodyPr>
            <a:lstStyle/>
            <a:p>
              <a:r>
                <a:rPr lang="de-DE" sz="900" dirty="0">
                  <a:latin typeface="Arial" panose="020B0604020202020204" pitchFamily="34" charset="0"/>
                  <a:cs typeface="Arial" panose="020B0604020202020204" pitchFamily="34" charset="0"/>
                </a:rPr>
                <a:t>99-99991</a:t>
              </a:r>
            </a:p>
          </p:txBody>
        </p:sp>
        <p:sp>
          <p:nvSpPr>
            <p:cNvPr id="13" name="Textfeld 12">
              <a:extLst>
                <a:ext uri="{FF2B5EF4-FFF2-40B4-BE49-F238E27FC236}">
                  <a16:creationId xmlns:a16="http://schemas.microsoft.com/office/drawing/2014/main" id="{59C808B2-F536-4008-A7CF-90EE2275A05F}"/>
                </a:ext>
              </a:extLst>
            </p:cNvPr>
            <p:cNvSpPr txBox="1"/>
            <p:nvPr/>
          </p:nvSpPr>
          <p:spPr>
            <a:xfrm>
              <a:off x="3740180" y="4759590"/>
              <a:ext cx="1250950"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Hans Hansel</a:t>
              </a:r>
            </a:p>
          </p:txBody>
        </p:sp>
        <p:sp>
          <p:nvSpPr>
            <p:cNvPr id="17" name="Textfeld 16">
              <a:extLst>
                <a:ext uri="{FF2B5EF4-FFF2-40B4-BE49-F238E27FC236}">
                  <a16:creationId xmlns:a16="http://schemas.microsoft.com/office/drawing/2014/main" id="{8B29B0AE-1AD2-4E1E-9778-A2C10610D9A7}"/>
                </a:ext>
              </a:extLst>
            </p:cNvPr>
            <p:cNvSpPr txBox="1"/>
            <p:nvPr/>
          </p:nvSpPr>
          <p:spPr>
            <a:xfrm>
              <a:off x="4073555" y="4985250"/>
              <a:ext cx="1250950"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Schweizerhof</a:t>
              </a:r>
            </a:p>
          </p:txBody>
        </p:sp>
        <p:sp>
          <p:nvSpPr>
            <p:cNvPr id="18" name="Textfeld 17">
              <a:extLst>
                <a:ext uri="{FF2B5EF4-FFF2-40B4-BE49-F238E27FC236}">
                  <a16:creationId xmlns:a16="http://schemas.microsoft.com/office/drawing/2014/main" id="{FCC07BC3-3EBB-4886-AAB7-AB1A5CA1D8AF}"/>
                </a:ext>
              </a:extLst>
            </p:cNvPr>
            <p:cNvSpPr txBox="1"/>
            <p:nvPr/>
          </p:nvSpPr>
          <p:spPr>
            <a:xfrm>
              <a:off x="4035741" y="5228872"/>
              <a:ext cx="682625"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1</a:t>
              </a:r>
            </a:p>
          </p:txBody>
        </p:sp>
        <p:sp>
          <p:nvSpPr>
            <p:cNvPr id="19" name="Textfeld 18">
              <a:extLst>
                <a:ext uri="{FF2B5EF4-FFF2-40B4-BE49-F238E27FC236}">
                  <a16:creationId xmlns:a16="http://schemas.microsoft.com/office/drawing/2014/main" id="{D907783E-008C-40E7-A45B-2C19568D7B8B}"/>
                </a:ext>
              </a:extLst>
            </p:cNvPr>
            <p:cNvSpPr txBox="1"/>
            <p:nvPr/>
          </p:nvSpPr>
          <p:spPr>
            <a:xfrm>
              <a:off x="5465859" y="5228872"/>
              <a:ext cx="381073"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0</a:t>
              </a:r>
            </a:p>
          </p:txBody>
        </p:sp>
        <p:sp>
          <p:nvSpPr>
            <p:cNvPr id="20" name="Textfeld 19">
              <a:extLst>
                <a:ext uri="{FF2B5EF4-FFF2-40B4-BE49-F238E27FC236}">
                  <a16:creationId xmlns:a16="http://schemas.microsoft.com/office/drawing/2014/main" id="{136A7430-ABD9-4E1F-AB57-8D7D28DC5559}"/>
                </a:ext>
              </a:extLst>
            </p:cNvPr>
            <p:cNvSpPr txBox="1"/>
            <p:nvPr/>
          </p:nvSpPr>
          <p:spPr>
            <a:xfrm>
              <a:off x="3838605" y="5448182"/>
              <a:ext cx="917575"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30.11.19</a:t>
              </a:r>
            </a:p>
          </p:txBody>
        </p:sp>
        <p:sp>
          <p:nvSpPr>
            <p:cNvPr id="21" name="Textfeld 20">
              <a:extLst>
                <a:ext uri="{FF2B5EF4-FFF2-40B4-BE49-F238E27FC236}">
                  <a16:creationId xmlns:a16="http://schemas.microsoft.com/office/drawing/2014/main" id="{AEE82D7D-A1C0-4A7A-9EF4-7CC9ABEA39FE}"/>
                </a:ext>
              </a:extLst>
            </p:cNvPr>
            <p:cNvSpPr txBox="1"/>
            <p:nvPr/>
          </p:nvSpPr>
          <p:spPr>
            <a:xfrm>
              <a:off x="5051455" y="5448182"/>
              <a:ext cx="917575" cy="253916"/>
            </a:xfrm>
            <a:prstGeom prst="rect">
              <a:avLst/>
            </a:prstGeom>
            <a:solidFill>
              <a:schemeClr val="bg1"/>
            </a:solidFill>
          </p:spPr>
          <p:txBody>
            <a:bodyPr wrap="square" rtlCol="0">
              <a:spAutoFit/>
            </a:bodyPr>
            <a:lstStyle/>
            <a:p>
              <a:r>
                <a:rPr lang="de-DE" sz="1050" dirty="0">
                  <a:latin typeface="Arial" panose="020B0604020202020204" pitchFamily="34" charset="0"/>
                  <a:cs typeface="Arial" panose="020B0604020202020204" pitchFamily="34" charset="0"/>
                </a:rPr>
                <a:t>01.12.19</a:t>
              </a:r>
            </a:p>
          </p:txBody>
        </p:sp>
      </p:grpSp>
      <p:sp>
        <p:nvSpPr>
          <p:cNvPr id="57" name="Textfeld 56">
            <a:extLst>
              <a:ext uri="{FF2B5EF4-FFF2-40B4-BE49-F238E27FC236}">
                <a16:creationId xmlns:a16="http://schemas.microsoft.com/office/drawing/2014/main" id="{C8B937F2-A048-4425-B31C-18A1E502E1F3}"/>
              </a:ext>
            </a:extLst>
          </p:cNvPr>
          <p:cNvSpPr txBox="1"/>
          <p:nvPr/>
        </p:nvSpPr>
        <p:spPr>
          <a:xfrm>
            <a:off x="3249010" y="6413519"/>
            <a:ext cx="1656000" cy="369332"/>
          </a:xfrm>
          <a:prstGeom prst="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de-DE" b="1" dirty="0"/>
              <a:t>Intro</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5189118" y="6411207"/>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7129227" y="6405003"/>
            <a:ext cx="165600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de-DE" b="1" dirty="0"/>
              <a:t>Next steps</a:t>
            </a:r>
          </a:p>
        </p:txBody>
      </p:sp>
      <p:sp>
        <p:nvSpPr>
          <p:cNvPr id="64" name="Textfeld 63">
            <a:extLst>
              <a:ext uri="{FF2B5EF4-FFF2-40B4-BE49-F238E27FC236}">
                <a16:creationId xmlns:a16="http://schemas.microsoft.com/office/drawing/2014/main" id="{594CB0D7-CD88-4A37-875D-5CD83A1BAF40}"/>
              </a:ext>
            </a:extLst>
          </p:cNvPr>
          <p:cNvSpPr txBox="1"/>
          <p:nvPr/>
        </p:nvSpPr>
        <p:spPr>
          <a:xfrm>
            <a:off x="11812044" y="6439102"/>
            <a:ext cx="374360" cy="369332"/>
          </a:xfrm>
          <a:prstGeom prst="rect">
            <a:avLst/>
          </a:prstGeom>
          <a:noFill/>
        </p:spPr>
        <p:txBody>
          <a:bodyPr wrap="square" rtlCol="0">
            <a:spAutoFit/>
          </a:bodyPr>
          <a:lstStyle/>
          <a:p>
            <a:r>
              <a:rPr lang="de-DE" dirty="0"/>
              <a:t>1</a:t>
            </a:r>
          </a:p>
        </p:txBody>
      </p:sp>
    </p:spTree>
    <p:extLst>
      <p:ext uri="{BB962C8B-B14F-4D97-AF65-F5344CB8AC3E}">
        <p14:creationId xmlns:p14="http://schemas.microsoft.com/office/powerpoint/2010/main" val="4003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2000"/>
                            </p:stCondLst>
                            <p:childTnLst>
                              <p:par>
                                <p:cTn id="21" presetID="42" presetClass="path" presetSubtype="0" accel="50000" decel="50000" fill="hold" nodeType="afterEffect">
                                  <p:stCondLst>
                                    <p:cond delay="0"/>
                                  </p:stCondLst>
                                  <p:childTnLst>
                                    <p:animMotion origin="layout" path="M 4.16667E-7 -3.7037E-7 L 0.47357 -0.2831 " pathEditMode="relative" rAng="0" ptsTypes="AA">
                                      <p:cBhvr>
                                        <p:cTn id="22" dur="2000" fill="hold"/>
                                        <p:tgtEl>
                                          <p:spTgt spid="47"/>
                                        </p:tgtEl>
                                        <p:attrNameLst>
                                          <p:attrName>ppt_x</p:attrName>
                                          <p:attrName>ppt_y</p:attrName>
                                        </p:attrNameLst>
                                      </p:cBhvr>
                                      <p:rCtr x="23672" y="-14167"/>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2"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8440"/>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a:t>
            </a:r>
            <a:r>
              <a:rPr lang="de-DE" sz="2800" dirty="0"/>
              <a:t>Read available documents</a:t>
            </a:r>
          </a:p>
        </p:txBody>
      </p:sp>
    </p:spTree>
    <p:extLst>
      <p:ext uri="{BB962C8B-B14F-4D97-AF65-F5344CB8AC3E}">
        <p14:creationId xmlns:p14="http://schemas.microsoft.com/office/powerpoint/2010/main" val="309094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24"/>
                                        </p:tgtEl>
                                        <p:attrNameLst>
                                          <p:attrName>style.opacity</p:attrName>
                                        </p:attrNameLst>
                                      </p:cBhvr>
                                      <p:to>
                                        <p:strVal val="0.5"/>
                                      </p:to>
                                    </p:set>
                                    <p:animEffect filter="image" prLst="opacity: 0.5">
                                      <p:cBhvr rctx="IE">
                                        <p:cTn id="13" dur="indefinite"/>
                                        <p:tgtEl>
                                          <p:spTgt spid="24"/>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5"/>
                                      </p:to>
                                    </p:set>
                                    <p:animEffect filter="image" prLst="opacity: 0.5">
                                      <p:cBhvr rctx="IE">
                                        <p:cTn id="16" dur="indefinite"/>
                                        <p:tgtEl>
                                          <p:spTgt spid="26"/>
                                        </p:tgtEl>
                                      </p:cBhvr>
                                    </p:animEffect>
                                  </p:childTnLst>
                                </p:cTn>
                              </p:par>
                              <p:par>
                                <p:cTn id="17" presetID="9" presetClass="emph" presetSubtype="0" nodeType="withEffect">
                                  <p:stCondLst>
                                    <p:cond delay="0"/>
                                  </p:stCondLst>
                                  <p:childTnLst>
                                    <p:set>
                                      <p:cBhvr>
                                        <p:cTn id="18" dur="indefinite"/>
                                        <p:tgtEl>
                                          <p:spTgt spid="37"/>
                                        </p:tgtEl>
                                        <p:attrNameLst>
                                          <p:attrName>style.opacity</p:attrName>
                                        </p:attrNameLst>
                                      </p:cBhvr>
                                      <p:to>
                                        <p:strVal val="0.5"/>
                                      </p:to>
                                    </p:set>
                                    <p:animEffect filter="image" prLst="opacity: 0.5">
                                      <p:cBhvr rctx="IE">
                                        <p:cTn id="19" dur="indefinite"/>
                                        <p:tgtEl>
                                          <p:spTgt spid="3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7677"/>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Create stakeholder matrix</a:t>
            </a:r>
            <a:endParaRPr lang="de-DE" sz="2800" dirty="0"/>
          </a:p>
        </p:txBody>
      </p:sp>
    </p:spTree>
    <p:extLst>
      <p:ext uri="{BB962C8B-B14F-4D97-AF65-F5344CB8AC3E}">
        <p14:creationId xmlns:p14="http://schemas.microsoft.com/office/powerpoint/2010/main" val="41893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24"/>
                                        </p:tgtEl>
                                        <p:attrNameLst>
                                          <p:attrName>style.opacity</p:attrName>
                                        </p:attrNameLst>
                                      </p:cBhvr>
                                      <p:to>
                                        <p:strVal val="0.5"/>
                                      </p:to>
                                    </p:set>
                                    <p:animEffect filter="image" prLst="opacity: 0.5">
                                      <p:cBhvr rctx="IE">
                                        <p:cTn id="13" dur="indefinite"/>
                                        <p:tgtEl>
                                          <p:spTgt spid="24"/>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5"/>
                                      </p:to>
                                    </p:set>
                                    <p:animEffect filter="image" prLst="opacity: 0.5">
                                      <p:cBhvr rctx="IE">
                                        <p:cTn id="16" dur="indefinite"/>
                                        <p:tgtEl>
                                          <p:spTgt spid="26"/>
                                        </p:tgtEl>
                                      </p:cBhvr>
                                    </p:animEffect>
                                  </p:childTnLst>
                                </p:cTn>
                              </p:par>
                              <p:par>
                                <p:cTn id="17" presetID="9" presetClass="emph" presetSubtype="0" nodeType="withEffect">
                                  <p:stCondLst>
                                    <p:cond delay="0"/>
                                  </p:stCondLst>
                                  <p:childTnLst>
                                    <p:set>
                                      <p:cBhvr>
                                        <p:cTn id="18" dur="indefinite"/>
                                        <p:tgtEl>
                                          <p:spTgt spid="37"/>
                                        </p:tgtEl>
                                        <p:attrNameLst>
                                          <p:attrName>style.opacity</p:attrName>
                                        </p:attrNameLst>
                                      </p:cBhvr>
                                      <p:to>
                                        <p:strVal val="0.5"/>
                                      </p:to>
                                    </p:set>
                                    <p:animEffect filter="image" prLst="opacity: 0.5">
                                      <p:cBhvr rctx="IE">
                                        <p:cTn id="19" dur="indefinite"/>
                                        <p:tgtEl>
                                          <p:spTgt spid="3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6914"/>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Figure out issues and solutions</a:t>
            </a:r>
            <a:endParaRPr lang="de-DE" sz="2800" dirty="0"/>
          </a:p>
        </p:txBody>
      </p:sp>
    </p:spTree>
    <p:extLst>
      <p:ext uri="{BB962C8B-B14F-4D97-AF65-F5344CB8AC3E}">
        <p14:creationId xmlns:p14="http://schemas.microsoft.com/office/powerpoint/2010/main" val="18393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24"/>
                                        </p:tgtEl>
                                        <p:attrNameLst>
                                          <p:attrName>style.opacity</p:attrName>
                                        </p:attrNameLst>
                                      </p:cBhvr>
                                      <p:to>
                                        <p:strVal val="0.5"/>
                                      </p:to>
                                    </p:set>
                                    <p:animEffect filter="image" prLst="opacity: 0.5">
                                      <p:cBhvr rctx="IE">
                                        <p:cTn id="13" dur="indefinite"/>
                                        <p:tgtEl>
                                          <p:spTgt spid="24"/>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5"/>
                                      </p:to>
                                    </p:set>
                                    <p:animEffect filter="image" prLst="opacity: 0.5">
                                      <p:cBhvr rctx="IE">
                                        <p:cTn id="16" dur="indefinite"/>
                                        <p:tgtEl>
                                          <p:spTgt spid="26"/>
                                        </p:tgtEl>
                                      </p:cBhvr>
                                    </p:animEffect>
                                  </p:childTnLst>
                                </p:cTn>
                              </p:par>
                              <p:par>
                                <p:cTn id="17" presetID="9" presetClass="emph" presetSubtype="0" nodeType="withEffect">
                                  <p:stCondLst>
                                    <p:cond delay="0"/>
                                  </p:stCondLst>
                                  <p:childTnLst>
                                    <p:set>
                                      <p:cBhvr>
                                        <p:cTn id="18" dur="indefinite"/>
                                        <p:tgtEl>
                                          <p:spTgt spid="37"/>
                                        </p:tgtEl>
                                        <p:attrNameLst>
                                          <p:attrName>style.opacity</p:attrName>
                                        </p:attrNameLst>
                                      </p:cBhvr>
                                      <p:to>
                                        <p:strVal val="0.5"/>
                                      </p:to>
                                    </p:set>
                                    <p:animEffect filter="image" prLst="opacity: 0.5">
                                      <p:cBhvr rctx="IE">
                                        <p:cTn id="19" dur="indefinite"/>
                                        <p:tgtEl>
                                          <p:spTgt spid="3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6151"/>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Sort and summarize issues and solutions</a:t>
            </a:r>
            <a:endParaRPr lang="de-DE" sz="2800" dirty="0"/>
          </a:p>
        </p:txBody>
      </p:sp>
    </p:spTree>
    <p:extLst>
      <p:ext uri="{BB962C8B-B14F-4D97-AF65-F5344CB8AC3E}">
        <p14:creationId xmlns:p14="http://schemas.microsoft.com/office/powerpoint/2010/main" val="389457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5"/>
                                      </p:to>
                                    </p:set>
                                    <p:animEffect filter="image" prLst="opacity: 0.5">
                                      <p:cBhvr rctx="IE">
                                        <p:cTn id="16" dur="indefinite"/>
                                        <p:tgtEl>
                                          <p:spTgt spid="26"/>
                                        </p:tgtEl>
                                      </p:cBhvr>
                                    </p:animEffect>
                                  </p:childTnLst>
                                </p:cTn>
                              </p:par>
                              <p:par>
                                <p:cTn id="17" presetID="9" presetClass="emph" presetSubtype="0" nodeType="withEffect">
                                  <p:stCondLst>
                                    <p:cond delay="0"/>
                                  </p:stCondLst>
                                  <p:childTnLst>
                                    <p:set>
                                      <p:cBhvr>
                                        <p:cTn id="18" dur="indefinite"/>
                                        <p:tgtEl>
                                          <p:spTgt spid="37"/>
                                        </p:tgtEl>
                                        <p:attrNameLst>
                                          <p:attrName>style.opacity</p:attrName>
                                        </p:attrNameLst>
                                      </p:cBhvr>
                                      <p:to>
                                        <p:strVal val="0.5"/>
                                      </p:to>
                                    </p:set>
                                    <p:animEffect filter="image" prLst="opacity: 0.5">
                                      <p:cBhvr rctx="IE">
                                        <p:cTn id="19" dur="indefinite"/>
                                        <p:tgtEl>
                                          <p:spTgt spid="3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5388"/>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Define overall solution</a:t>
            </a:r>
            <a:endParaRPr lang="de-DE" sz="2800" dirty="0"/>
          </a:p>
        </p:txBody>
      </p:sp>
    </p:spTree>
    <p:extLst>
      <p:ext uri="{BB962C8B-B14F-4D97-AF65-F5344CB8AC3E}">
        <p14:creationId xmlns:p14="http://schemas.microsoft.com/office/powerpoint/2010/main" val="323522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37"/>
                                        </p:tgtEl>
                                        <p:attrNameLst>
                                          <p:attrName>style.opacity</p:attrName>
                                        </p:attrNameLst>
                                      </p:cBhvr>
                                      <p:to>
                                        <p:strVal val="0.5"/>
                                      </p:to>
                                    </p:set>
                                    <p:animEffect filter="image" prLst="opacity: 0.5">
                                      <p:cBhvr rctx="IE">
                                        <p:cTn id="19" dur="indefinite"/>
                                        <p:tgtEl>
                                          <p:spTgt spid="3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el 1">
            <a:extLst>
              <a:ext uri="{FF2B5EF4-FFF2-40B4-BE49-F238E27FC236}">
                <a16:creationId xmlns:a16="http://schemas.microsoft.com/office/drawing/2014/main" id="{D91B3891-C7FD-48BA-840F-8FE76286E552}"/>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4000" dirty="0">
                <a:solidFill>
                  <a:srgbClr val="FFFFFF"/>
                </a:solidFill>
              </a:rPr>
              <a:t>Post-Its and whiteboard markers were our friends</a:t>
            </a:r>
          </a:p>
        </p:txBody>
      </p:sp>
      <p:cxnSp>
        <p:nvCxnSpPr>
          <p:cNvPr id="15"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97FECEA5-B4B5-49BB-9AAA-437B69B49EF0}"/>
              </a:ext>
            </a:extLst>
          </p:cNvPr>
          <p:cNvSpPr/>
          <p:nvPr/>
        </p:nvSpPr>
        <p:spPr>
          <a:xfrm>
            <a:off x="6038923" y="2480153"/>
            <a:ext cx="258975" cy="394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feld 56">
            <a:extLst>
              <a:ext uri="{FF2B5EF4-FFF2-40B4-BE49-F238E27FC236}">
                <a16:creationId xmlns:a16="http://schemas.microsoft.com/office/drawing/2014/main" id="{C8B937F2-A048-4425-B31C-18A1E502E1F3}"/>
              </a:ext>
            </a:extLst>
          </p:cNvPr>
          <p:cNvSpPr txBox="1"/>
          <p:nvPr/>
        </p:nvSpPr>
        <p:spPr>
          <a:xfrm>
            <a:off x="2448910" y="6413519"/>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Intro</a:t>
            </a:r>
          </a:p>
        </p:txBody>
      </p:sp>
      <p:sp>
        <p:nvSpPr>
          <p:cNvPr id="61" name="Textfeld 60">
            <a:extLst>
              <a:ext uri="{FF2B5EF4-FFF2-40B4-BE49-F238E27FC236}">
                <a16:creationId xmlns:a16="http://schemas.microsoft.com/office/drawing/2014/main" id="{608EE834-2C7F-4321-98A3-F03A26ABDFCF}"/>
              </a:ext>
            </a:extLst>
          </p:cNvPr>
          <p:cNvSpPr txBox="1"/>
          <p:nvPr/>
        </p:nvSpPr>
        <p:spPr>
          <a:xfrm>
            <a:off x="4368849" y="6416149"/>
            <a:ext cx="1656000" cy="369332"/>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Approach</a:t>
            </a:r>
          </a:p>
        </p:txBody>
      </p:sp>
      <p:sp>
        <p:nvSpPr>
          <p:cNvPr id="62" name="Textfeld 61">
            <a:extLst>
              <a:ext uri="{FF2B5EF4-FFF2-40B4-BE49-F238E27FC236}">
                <a16:creationId xmlns:a16="http://schemas.microsoft.com/office/drawing/2014/main" id="{7EEF66E2-A86A-486D-B866-9A8A86435A17}"/>
              </a:ext>
            </a:extLst>
          </p:cNvPr>
          <p:cNvSpPr txBox="1"/>
          <p:nvPr/>
        </p:nvSpPr>
        <p:spPr>
          <a:xfrm>
            <a:off x="6288788" y="6411207"/>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3" name="Textfeld 62">
            <a:extLst>
              <a:ext uri="{FF2B5EF4-FFF2-40B4-BE49-F238E27FC236}">
                <a16:creationId xmlns:a16="http://schemas.microsoft.com/office/drawing/2014/main" id="{5CA8DC7C-A9F4-412B-AB61-A41BFE283ECB}"/>
              </a:ext>
            </a:extLst>
          </p:cNvPr>
          <p:cNvSpPr txBox="1"/>
          <p:nvPr/>
        </p:nvSpPr>
        <p:spPr>
          <a:xfrm>
            <a:off x="8208727" y="6405003"/>
            <a:ext cx="1656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alibri" panose="020F0502020204030204"/>
                <a:ea typeface="+mn-ea"/>
                <a:cs typeface="+mn-cs"/>
              </a:rPr>
              <a:t>Next steps</a:t>
            </a:r>
          </a:p>
        </p:txBody>
      </p:sp>
      <p:pic>
        <p:nvPicPr>
          <p:cNvPr id="8" name="Grafik 7">
            <a:extLst>
              <a:ext uri="{FF2B5EF4-FFF2-40B4-BE49-F238E27FC236}">
                <a16:creationId xmlns:a16="http://schemas.microsoft.com/office/drawing/2014/main" id="{1ABC31F1-B162-44A1-841C-CA78556BC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5" y="2277802"/>
            <a:ext cx="1620000" cy="2160000"/>
          </a:xfrm>
          <a:prstGeom prst="rect">
            <a:avLst/>
          </a:prstGeom>
        </p:spPr>
      </p:pic>
      <p:pic>
        <p:nvPicPr>
          <p:cNvPr id="10" name="Grafik 9">
            <a:extLst>
              <a:ext uri="{FF2B5EF4-FFF2-40B4-BE49-F238E27FC236}">
                <a16:creationId xmlns:a16="http://schemas.microsoft.com/office/drawing/2014/main" id="{616781F7-2E0D-4246-8FA3-EC77E1C39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78" y="2277802"/>
            <a:ext cx="1620000" cy="2160000"/>
          </a:xfrm>
          <a:prstGeom prst="rect">
            <a:avLst/>
          </a:prstGeom>
        </p:spPr>
      </p:pic>
      <p:pic>
        <p:nvPicPr>
          <p:cNvPr id="22" name="Grafik 21">
            <a:extLst>
              <a:ext uri="{FF2B5EF4-FFF2-40B4-BE49-F238E27FC236}">
                <a16:creationId xmlns:a16="http://schemas.microsoft.com/office/drawing/2014/main" id="{4CFBA5B4-D783-4C0F-86A2-1DA879E43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7381" y="2277802"/>
            <a:ext cx="1620000" cy="2160000"/>
          </a:xfrm>
          <a:prstGeom prst="rect">
            <a:avLst/>
          </a:prstGeom>
        </p:spPr>
      </p:pic>
      <p:pic>
        <p:nvPicPr>
          <p:cNvPr id="24" name="Grafik 23">
            <a:extLst>
              <a:ext uri="{FF2B5EF4-FFF2-40B4-BE49-F238E27FC236}">
                <a16:creationId xmlns:a16="http://schemas.microsoft.com/office/drawing/2014/main" id="{921963E9-0777-4EFF-AFCB-447622787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84" y="2277802"/>
            <a:ext cx="1620000" cy="2160000"/>
          </a:xfrm>
          <a:prstGeom prst="rect">
            <a:avLst/>
          </a:prstGeom>
        </p:spPr>
      </p:pic>
      <p:pic>
        <p:nvPicPr>
          <p:cNvPr id="26" name="Grafik 25">
            <a:extLst>
              <a:ext uri="{FF2B5EF4-FFF2-40B4-BE49-F238E27FC236}">
                <a16:creationId xmlns:a16="http://schemas.microsoft.com/office/drawing/2014/main" id="{7E9D0A3D-C2AD-43FE-85C8-CC3DC410A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587" y="2277802"/>
            <a:ext cx="1620000" cy="2160000"/>
          </a:xfrm>
          <a:prstGeom prst="rect">
            <a:avLst/>
          </a:prstGeom>
        </p:spPr>
      </p:pic>
      <p:pic>
        <p:nvPicPr>
          <p:cNvPr id="37" name="Grafik 36">
            <a:extLst>
              <a:ext uri="{FF2B5EF4-FFF2-40B4-BE49-F238E27FC236}">
                <a16:creationId xmlns:a16="http://schemas.microsoft.com/office/drawing/2014/main" id="{71EC6BD4-FFAF-4098-AB8F-9EA3129C8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6692" y="2281546"/>
            <a:ext cx="1620000" cy="2160000"/>
          </a:xfrm>
          <a:prstGeom prst="rect">
            <a:avLst/>
          </a:prstGeom>
        </p:spPr>
      </p:pic>
      <p:sp>
        <p:nvSpPr>
          <p:cNvPr id="38" name="Textfeld 37">
            <a:extLst>
              <a:ext uri="{FF2B5EF4-FFF2-40B4-BE49-F238E27FC236}">
                <a16:creationId xmlns:a16="http://schemas.microsoft.com/office/drawing/2014/main" id="{F8EFB930-A817-406A-A5D9-B8CF3DF7F107}"/>
              </a:ext>
            </a:extLst>
          </p:cNvPr>
          <p:cNvSpPr txBox="1"/>
          <p:nvPr/>
        </p:nvSpPr>
        <p:spPr>
          <a:xfrm>
            <a:off x="491175" y="5194625"/>
            <a:ext cx="11185512" cy="5232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de-DE" sz="2800" dirty="0">
                <a:sym typeface="Wingdings" panose="05000000000000000000" pitchFamily="2" charset="2"/>
              </a:rPr>
              <a:t> Draw ideas of prototype</a:t>
            </a:r>
            <a:endParaRPr lang="de-DE" sz="2800" dirty="0"/>
          </a:p>
        </p:txBody>
      </p:sp>
    </p:spTree>
    <p:extLst>
      <p:ext uri="{BB962C8B-B14F-4D97-AF65-F5344CB8AC3E}">
        <p14:creationId xmlns:p14="http://schemas.microsoft.com/office/powerpoint/2010/main" val="39167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26"/>
                                        </p:tgtEl>
                                        <p:attrNameLst>
                                          <p:attrName>style.opacity</p:attrName>
                                        </p:attrNameLst>
                                      </p:cBhvr>
                                      <p:to>
                                        <p:strVal val="0.5"/>
                                      </p:to>
                                    </p:set>
                                    <p:animEffect filter="image" prLst="opacity: 0.5">
                                      <p:cBhvr rctx="IE">
                                        <p:cTn id="19" dur="indefinite"/>
                                        <p:tgtEl>
                                          <p:spTgt spid="2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theme1.xml><?xml version="1.0" encoding="utf-8"?>
<a:theme xmlns:a="http://schemas.openxmlformats.org/drawingml/2006/main" name="Office">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1389</Words>
  <Application>Microsoft Office PowerPoint</Application>
  <PresentationFormat>Breitbild</PresentationFormat>
  <Paragraphs>239</Paragraphs>
  <Slides>17</Slides>
  <Notes>15</Notes>
  <HiddenSlides>6</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17</vt:i4>
      </vt:variant>
    </vt:vector>
  </HeadingPairs>
  <TitlesOfParts>
    <vt:vector size="21" baseType="lpstr">
      <vt:lpstr>Arial</vt:lpstr>
      <vt:lpstr>Calibri</vt:lpstr>
      <vt:lpstr>Calibri Light</vt:lpstr>
      <vt:lpstr>Office</vt:lpstr>
      <vt:lpstr>PowerPoint-Präsentation</vt:lpstr>
      <vt:lpstr>662’668</vt:lpstr>
      <vt:lpstr>Push the GuestCard to the next level</vt:lpstr>
      <vt:lpstr>Post-Its and whiteboard markers were our friends</vt:lpstr>
      <vt:lpstr>Post-Its and whiteboard markers were our friends</vt:lpstr>
      <vt:lpstr>Post-Its and whiteboard markers were our friends</vt:lpstr>
      <vt:lpstr>Post-Its and whiteboard markers were our friends</vt:lpstr>
      <vt:lpstr>Post-Its and whiteboard markers were our friends</vt:lpstr>
      <vt:lpstr>Post-Its and whiteboard markers were our friends</vt:lpstr>
      <vt:lpstr>Hans Hansel’s new guest journey: Preparation</vt:lpstr>
      <vt:lpstr>Hans Hansel’s new guest journey: Stay in Lucerne</vt:lpstr>
      <vt:lpstr>Hans Hansel’s new guest journey: Stay in Lucerne</vt:lpstr>
      <vt:lpstr>Hans Hansel’s new guest journey: Stay in Lucerne</vt:lpstr>
      <vt:lpstr>Hans Hansel’s new guest journey: Stay in Lucerne</vt:lpstr>
      <vt:lpstr>Hans Hansel’s new guest journey: Stay in Lucerne</vt:lpstr>
      <vt:lpstr>Build an app and use pseudonymizing</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Human Centered Design</dc:title>
  <dc:creator>Michael Wechsler</dc:creator>
  <cp:lastModifiedBy>gablerdominik@gmx.ch</cp:lastModifiedBy>
  <cp:revision>52</cp:revision>
  <dcterms:created xsi:type="dcterms:W3CDTF">2019-05-03T12:49:47Z</dcterms:created>
  <dcterms:modified xsi:type="dcterms:W3CDTF">2019-11-30T14:22:14Z</dcterms:modified>
</cp:coreProperties>
</file>